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57" r:id="rId3"/>
    <p:sldId id="285" r:id="rId4"/>
    <p:sldId id="260" r:id="rId5"/>
    <p:sldId id="261" r:id="rId6"/>
    <p:sldId id="265" r:id="rId7"/>
    <p:sldId id="318" r:id="rId8"/>
    <p:sldId id="319" r:id="rId9"/>
    <p:sldId id="320" r:id="rId10"/>
    <p:sldId id="321" r:id="rId11"/>
    <p:sldId id="322" r:id="rId12"/>
    <p:sldId id="323" r:id="rId13"/>
    <p:sldId id="268" r:id="rId14"/>
    <p:sldId id="324" r:id="rId15"/>
    <p:sldId id="332" r:id="rId16"/>
    <p:sldId id="325" r:id="rId17"/>
    <p:sldId id="326" r:id="rId18"/>
    <p:sldId id="327" r:id="rId19"/>
    <p:sldId id="328" r:id="rId20"/>
    <p:sldId id="329" r:id="rId21"/>
    <p:sldId id="330" r:id="rId22"/>
    <p:sldId id="331" r:id="rId23"/>
    <p:sldId id="301" r:id="rId24"/>
    <p:sldId id="279" r:id="rId25"/>
    <p:sldId id="302" r:id="rId26"/>
    <p:sldId id="312" r:id="rId27"/>
    <p:sldId id="307" r:id="rId28"/>
    <p:sldId id="304" r:id="rId29"/>
    <p:sldId id="308" r:id="rId30"/>
    <p:sldId id="313" r:id="rId31"/>
    <p:sldId id="314" r:id="rId32"/>
    <p:sldId id="310" r:id="rId33"/>
    <p:sldId id="275" r:id="rId34"/>
    <p:sldId id="281" r:id="rId35"/>
    <p:sldId id="288"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41" roundtripDataSignature="AMtx7miNU8oVBUw43MRVD5zTe/C8ORGC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364" autoAdjust="0"/>
  </p:normalViewPr>
  <p:slideViewPr>
    <p:cSldViewPr snapToGrid="0">
      <p:cViewPr>
        <p:scale>
          <a:sx n="121" d="100"/>
          <a:sy n="121" d="100"/>
        </p:scale>
        <p:origin x="-1266"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cat>
            <c:strRef>
              <c:f>Sheet1!$A$2:$A$5</c:f>
              <c:strCache>
                <c:ptCount val="2"/>
                <c:pt idx="0">
                  <c:v>Category 1</c:v>
                </c:pt>
                <c:pt idx="1">
                  <c:v>Category 2</c:v>
                </c:pt>
              </c:strCache>
            </c:strRef>
          </c:cat>
          <c:val>
            <c:numRef>
              <c:f>Sheet1!$B$2:$B$5</c:f>
              <c:numCache>
                <c:formatCode>General</c:formatCode>
                <c:ptCount val="4"/>
                <c:pt idx="0">
                  <c:v>4.3</c:v>
                </c:pt>
                <c:pt idx="1">
                  <c:v>2.5</c:v>
                </c:pt>
              </c:numCache>
            </c:numRef>
          </c:val>
          <c:extLst xmlns:c16r2="http://schemas.microsoft.com/office/drawing/2015/06/chart">
            <c:ext xmlns:c16="http://schemas.microsoft.com/office/drawing/2014/chart" uri="{C3380CC4-5D6E-409C-BE32-E72D297353CC}">
              <c16:uniqueId val="{00000000-67F8-4F8F-B77A-706C1D87FFD5}"/>
            </c:ext>
          </c:extLst>
        </c:ser>
        <c:ser>
          <c:idx val="1"/>
          <c:order val="1"/>
          <c:tx>
            <c:strRef>
              <c:f>Sheet1!$C$1</c:f>
              <c:strCache>
                <c:ptCount val="1"/>
                <c:pt idx="0">
                  <c:v>Series 2</c:v>
                </c:pt>
              </c:strCache>
            </c:strRef>
          </c:tx>
          <c:spPr>
            <a:solidFill>
              <a:schemeClr val="accent2">
                <a:lumMod val="60000"/>
                <a:lumOff val="40000"/>
              </a:schemeClr>
            </a:solidFill>
            <a:ln>
              <a:noFill/>
            </a:ln>
            <a:effectLst/>
          </c:spPr>
          <c:invertIfNegative val="0"/>
          <c:cat>
            <c:strRef>
              <c:f>Sheet1!$A$2:$A$5</c:f>
              <c:strCache>
                <c:ptCount val="2"/>
                <c:pt idx="0">
                  <c:v>Category 1</c:v>
                </c:pt>
                <c:pt idx="1">
                  <c:v>Category 2</c:v>
                </c:pt>
              </c:strCache>
            </c:strRef>
          </c:cat>
          <c:val>
            <c:numRef>
              <c:f>Sheet1!$C$2:$C$5</c:f>
              <c:numCache>
                <c:formatCode>General</c:formatCode>
                <c:ptCount val="4"/>
                <c:pt idx="0">
                  <c:v>2.4</c:v>
                </c:pt>
                <c:pt idx="1">
                  <c:v>4.4000000000000004</c:v>
                </c:pt>
              </c:numCache>
            </c:numRef>
          </c:val>
          <c:extLst xmlns:c16r2="http://schemas.microsoft.com/office/drawing/2015/06/chart">
            <c:ext xmlns:c16="http://schemas.microsoft.com/office/drawing/2014/chart" uri="{C3380CC4-5D6E-409C-BE32-E72D297353CC}">
              <c16:uniqueId val="{00000001-67F8-4F8F-B77A-706C1D87FFD5}"/>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2"/>
                <c:pt idx="0">
                  <c:v>Category 1</c:v>
                </c:pt>
                <c:pt idx="1">
                  <c:v>Category 2</c:v>
                </c:pt>
              </c:strCache>
            </c:strRef>
          </c:cat>
          <c:val>
            <c:numRef>
              <c:f>Sheet1!$D$2:$D$5</c:f>
              <c:numCache>
                <c:formatCode>General</c:formatCode>
                <c:ptCount val="4"/>
                <c:pt idx="0">
                  <c:v>2</c:v>
                </c:pt>
                <c:pt idx="1">
                  <c:v>2</c:v>
                </c:pt>
              </c:numCache>
            </c:numRef>
          </c:val>
          <c:extLst xmlns:c16r2="http://schemas.microsoft.com/office/drawing/2015/06/chart">
            <c:ext xmlns:c16="http://schemas.microsoft.com/office/drawing/2014/chart" uri="{C3380CC4-5D6E-409C-BE32-E72D297353CC}">
              <c16:uniqueId val="{00000002-67F8-4F8F-B77A-706C1D87FFD5}"/>
            </c:ext>
          </c:extLst>
        </c:ser>
        <c:dLbls>
          <c:showLegendKey val="0"/>
          <c:showVal val="0"/>
          <c:showCatName val="0"/>
          <c:showSerName val="0"/>
          <c:showPercent val="0"/>
          <c:showBubbleSize val="0"/>
        </c:dLbls>
        <c:gapWidth val="219"/>
        <c:overlap val="-27"/>
        <c:axId val="48653824"/>
        <c:axId val="48655360"/>
      </c:barChart>
      <c:catAx>
        <c:axId val="48653824"/>
        <c:scaling>
          <c:orientation val="minMax"/>
        </c:scaling>
        <c:delete val="1"/>
        <c:axPos val="b"/>
        <c:numFmt formatCode="General" sourceLinked="1"/>
        <c:majorTickMark val="none"/>
        <c:minorTickMark val="none"/>
        <c:tickLblPos val="nextTo"/>
        <c:crossAx val="48655360"/>
        <c:crosses val="autoZero"/>
        <c:auto val="1"/>
        <c:lblAlgn val="ctr"/>
        <c:lblOffset val="100"/>
        <c:noMultiLvlLbl val="0"/>
      </c:catAx>
      <c:valAx>
        <c:axId val="48655360"/>
        <c:scaling>
          <c:orientation val="minMax"/>
        </c:scaling>
        <c:delete val="1"/>
        <c:axPos val="l"/>
        <c:numFmt formatCode="General" sourceLinked="1"/>
        <c:majorTickMark val="none"/>
        <c:minorTickMark val="none"/>
        <c:tickLblPos val="nextTo"/>
        <c:crossAx val="48653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cat>
            <c:strRef>
              <c:f>Sheet1!$A$2:$A$5</c:f>
              <c:strCache>
                <c:ptCount val="2"/>
                <c:pt idx="0">
                  <c:v>Category 1</c:v>
                </c:pt>
                <c:pt idx="1">
                  <c:v>Category 2</c:v>
                </c:pt>
              </c:strCache>
            </c:strRef>
          </c:cat>
          <c:val>
            <c:numRef>
              <c:f>Sheet1!$B$2:$B$5</c:f>
              <c:numCache>
                <c:formatCode>General</c:formatCode>
                <c:ptCount val="4"/>
                <c:pt idx="0">
                  <c:v>4.3</c:v>
                </c:pt>
                <c:pt idx="1">
                  <c:v>2.5</c:v>
                </c:pt>
              </c:numCache>
            </c:numRef>
          </c:val>
          <c:extLst xmlns:c16r2="http://schemas.microsoft.com/office/drawing/2015/06/chart">
            <c:ext xmlns:c16="http://schemas.microsoft.com/office/drawing/2014/chart" uri="{C3380CC4-5D6E-409C-BE32-E72D297353CC}">
              <c16:uniqueId val="{00000000-F7A5-4B6A-AA64-6FCB118531E3}"/>
            </c:ext>
          </c:extLst>
        </c:ser>
        <c:ser>
          <c:idx val="1"/>
          <c:order val="1"/>
          <c:tx>
            <c:strRef>
              <c:f>Sheet1!$C$1</c:f>
              <c:strCache>
                <c:ptCount val="1"/>
                <c:pt idx="0">
                  <c:v>Series 2</c:v>
                </c:pt>
              </c:strCache>
            </c:strRef>
          </c:tx>
          <c:spPr>
            <a:solidFill>
              <a:schemeClr val="accent1"/>
            </a:solidFill>
            <a:ln>
              <a:noFill/>
            </a:ln>
            <a:effectLst/>
          </c:spPr>
          <c:invertIfNegative val="0"/>
          <c:cat>
            <c:strRef>
              <c:f>Sheet1!$A$2:$A$5</c:f>
              <c:strCache>
                <c:ptCount val="2"/>
                <c:pt idx="0">
                  <c:v>Category 1</c:v>
                </c:pt>
                <c:pt idx="1">
                  <c:v>Category 2</c:v>
                </c:pt>
              </c:strCache>
            </c:strRef>
          </c:cat>
          <c:val>
            <c:numRef>
              <c:f>Sheet1!$C$2:$C$5</c:f>
              <c:numCache>
                <c:formatCode>General</c:formatCode>
                <c:ptCount val="4"/>
                <c:pt idx="0">
                  <c:v>2.4</c:v>
                </c:pt>
                <c:pt idx="1">
                  <c:v>4.4000000000000004</c:v>
                </c:pt>
              </c:numCache>
            </c:numRef>
          </c:val>
          <c:extLst xmlns:c16r2="http://schemas.microsoft.com/office/drawing/2015/06/chart">
            <c:ext xmlns:c16="http://schemas.microsoft.com/office/drawing/2014/chart" uri="{C3380CC4-5D6E-409C-BE32-E72D297353CC}">
              <c16:uniqueId val="{00000001-F7A5-4B6A-AA64-6FCB118531E3}"/>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2"/>
                <c:pt idx="0">
                  <c:v>Category 1</c:v>
                </c:pt>
                <c:pt idx="1">
                  <c:v>Category 2</c:v>
                </c:pt>
              </c:strCache>
            </c:strRef>
          </c:cat>
          <c:val>
            <c:numRef>
              <c:f>Sheet1!$D$2:$D$5</c:f>
              <c:numCache>
                <c:formatCode>General</c:formatCode>
                <c:ptCount val="4"/>
                <c:pt idx="0">
                  <c:v>2</c:v>
                </c:pt>
                <c:pt idx="1">
                  <c:v>2</c:v>
                </c:pt>
              </c:numCache>
            </c:numRef>
          </c:val>
          <c:extLst xmlns:c16r2="http://schemas.microsoft.com/office/drawing/2015/06/chart">
            <c:ext xmlns:c16="http://schemas.microsoft.com/office/drawing/2014/chart" uri="{C3380CC4-5D6E-409C-BE32-E72D297353CC}">
              <c16:uniqueId val="{00000002-F7A5-4B6A-AA64-6FCB118531E3}"/>
            </c:ext>
          </c:extLst>
        </c:ser>
        <c:dLbls>
          <c:showLegendKey val="0"/>
          <c:showVal val="0"/>
          <c:showCatName val="0"/>
          <c:showSerName val="0"/>
          <c:showPercent val="0"/>
          <c:showBubbleSize val="0"/>
        </c:dLbls>
        <c:gapWidth val="219"/>
        <c:overlap val="-27"/>
        <c:axId val="48735744"/>
        <c:axId val="48737280"/>
      </c:barChart>
      <c:catAx>
        <c:axId val="48735744"/>
        <c:scaling>
          <c:orientation val="minMax"/>
        </c:scaling>
        <c:delete val="1"/>
        <c:axPos val="b"/>
        <c:numFmt formatCode="General" sourceLinked="1"/>
        <c:majorTickMark val="none"/>
        <c:minorTickMark val="none"/>
        <c:tickLblPos val="nextTo"/>
        <c:crossAx val="48737280"/>
        <c:crosses val="autoZero"/>
        <c:auto val="1"/>
        <c:lblAlgn val="ctr"/>
        <c:lblOffset val="100"/>
        <c:noMultiLvlLbl val="0"/>
      </c:catAx>
      <c:valAx>
        <c:axId val="48737280"/>
        <c:scaling>
          <c:orientation val="minMax"/>
        </c:scaling>
        <c:delete val="1"/>
        <c:axPos val="l"/>
        <c:numFmt formatCode="General" sourceLinked="1"/>
        <c:majorTickMark val="none"/>
        <c:minorTickMark val="none"/>
        <c:tickLblPos val="nextTo"/>
        <c:crossAx val="48735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1-B255-4EAD-87CB-992BAD380258}"/>
              </c:ext>
            </c:extLst>
          </c:dPt>
          <c:dPt>
            <c:idx val="1"/>
            <c:bubble3D val="0"/>
            <c:spPr>
              <a:solidFill>
                <a:schemeClr val="tx2">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B255-4EAD-87CB-992BAD380258}"/>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B255-4EAD-87CB-992BAD380258}"/>
              </c:ext>
            </c:extLst>
          </c:dPt>
          <c:dPt>
            <c:idx val="3"/>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7-B255-4EAD-87CB-992BAD380258}"/>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B255-4EAD-87CB-992BAD38025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08597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 name="Google Shape;107;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3" name="Google Shape;163;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897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33" name="Google Shape;133;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139" name="Google Shape;13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5" name="Google Shape;175;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61e3c98500_0_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61e3c98500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LK</a:t>
            </a:r>
            <a:endParaRPr/>
          </a:p>
        </p:txBody>
      </p:sp>
      <p:sp>
        <p:nvSpPr>
          <p:cNvPr id="271" name="Google Shape;271;g61e3c98500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2362816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61e3c98500_0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61e3c98500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g61e3c98500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3307837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1e3c98500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1e3c98500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61e3c98500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1195004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61e3c98500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61e3c98500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g61e3c98500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467546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646b80ebb2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646b80ebb2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solidFill>
                  <a:srgbClr val="1F497D"/>
                </a:solidFill>
                <a:latin typeface="Arial"/>
                <a:ea typeface="Arial"/>
                <a:cs typeface="Arial"/>
                <a:sym typeface="Arial"/>
              </a:rPr>
              <a:t>Maybe the chart should make clear on who has to sign the plan vs. a decision making structure. The plan requirements are different from our by-laws so we should make that distinction.  The other signatories need to know the importance of their participation too.</a:t>
            </a:r>
            <a:endParaRPr sz="1100">
              <a:solidFill>
                <a:srgbClr val="1F497D"/>
              </a:solidFill>
              <a:latin typeface="Arial"/>
              <a:ea typeface="Arial"/>
              <a:cs typeface="Arial"/>
              <a:sym typeface="Arial"/>
            </a:endParaRPr>
          </a:p>
          <a:p>
            <a:pPr marL="0" lvl="0" indent="0" algn="l" rtl="0">
              <a:spcBef>
                <a:spcPts val="1200"/>
              </a:spcBef>
              <a:spcAft>
                <a:spcPts val="0"/>
              </a:spcAft>
              <a:buNone/>
            </a:pPr>
            <a:endParaRPr/>
          </a:p>
        </p:txBody>
      </p:sp>
      <p:sp>
        <p:nvSpPr>
          <p:cNvPr id="302" name="Google Shape;302;g646b80ebb2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297102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61e3c98500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61e3c98500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AP</a:t>
            </a:r>
            <a:endParaRPr lang="en-US" dirty="0"/>
          </a:p>
        </p:txBody>
      </p:sp>
      <p:sp>
        <p:nvSpPr>
          <p:cNvPr id="223" name="Google Shape;223;g61e3c98500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on what we have from Monday night’s meeting- let’s think about ways to integrate.</a:t>
            </a:r>
            <a:r>
              <a:rPr lang="en-US" baseline="0" dirty="0" smtClean="0"/>
              <a:t> Post these up afterwards?</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86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Prompt</a:t>
            </a:r>
            <a:r>
              <a:rPr lang="en-US" baseline="0" dirty="0" smtClean="0"/>
              <a:t> folks to talk about what diversion looks like in Erie/Niagara currently?</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58898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Diversion is usually thought of as interventions on 14 days of either side of homelessness;</a:t>
            </a:r>
            <a:r>
              <a:rPr lang="en-US" baseline="0" dirty="0" smtClean="0"/>
              <a:t> includes case management, family therapy, mediation, legal services, short-term rental assistance, upfront costs, etc.</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5360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886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61fb1f484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61fb1f484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g61fb1f484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disclaimer</a:t>
            </a:r>
            <a:r>
              <a:rPr lang="en-US" baseline="0" dirty="0" smtClean="0"/>
              <a:t> about progressive engagement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6128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r>
              <a:rPr lang="en-US" dirty="0" smtClean="0"/>
              <a:t>DM=66% homeless for the</a:t>
            </a:r>
            <a:r>
              <a:rPr lang="en-US" baseline="0" dirty="0" smtClean="0"/>
              <a:t> first time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6051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3349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2536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03319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61e3c98500_0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61e3c98500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8" name="Google Shape;278;g61e3c98500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61e3c98500_0_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61e3c98500_0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29" name="Google Shape;329;g61e3c98500_0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61e3c98500_0_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61e3c98500_0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29" name="Google Shape;329;g61e3c98500_0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spTree>
    <p:extLst>
      <p:ext uri="{BB962C8B-B14F-4D97-AF65-F5344CB8AC3E}">
        <p14:creationId xmlns:p14="http://schemas.microsoft.com/office/powerpoint/2010/main" val="150346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4" Type="http://schemas.openxmlformats.org/officeDocument/2006/relationships/chart" Target="../charts/chart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13"/>
          <p:cNvSpPr/>
          <p:nvPr/>
        </p:nvSpPr>
        <p:spPr>
          <a:xfrm>
            <a:off x="0" y="6283570"/>
            <a:ext cx="9144000" cy="44963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13"/>
          <p:cNvSpPr txBox="1">
            <a:spLocks noGrp="1"/>
          </p:cNvSpPr>
          <p:nvPr>
            <p:ph type="subTitle" idx="1"/>
          </p:nvPr>
        </p:nvSpPr>
        <p:spPr>
          <a:xfrm>
            <a:off x="685800" y="3602038"/>
            <a:ext cx="6858000" cy="79411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2"/>
              </a:buClr>
              <a:buSzPts val="2400"/>
              <a:buFont typeface="Arial"/>
              <a:buNone/>
              <a:defRPr sz="2400" b="0" i="0" u="none" strike="noStrike" cap="none">
                <a:solidFill>
                  <a:schemeClr val="accent2"/>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9" name="Google Shape;19;p13"/>
          <p:cNvSpPr/>
          <p:nvPr/>
        </p:nvSpPr>
        <p:spPr>
          <a:xfrm>
            <a:off x="7983415" y="6084277"/>
            <a:ext cx="703385" cy="77372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13"/>
          <p:cNvSpPr txBox="1">
            <a:spLocks noGrp="1"/>
          </p:cNvSpPr>
          <p:nvPr>
            <p:ph type="sldNum" idx="12"/>
          </p:nvPr>
        </p:nvSpPr>
        <p:spPr>
          <a:xfrm>
            <a:off x="6493119"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0" i="0" u="none" strike="noStrike" cap="none">
                <a:solidFill>
                  <a:schemeClr val="lt1"/>
                </a:solidFill>
                <a:latin typeface="Calibri"/>
                <a:ea typeface="Calibri"/>
                <a:cs typeface="Calibri"/>
                <a:sym typeface="Calibri"/>
              </a:defRPr>
            </a:lvl1pPr>
            <a:lvl2pPr marL="0" lvl="1" indent="0" algn="r">
              <a:spcBef>
                <a:spcPts val="0"/>
              </a:spcBef>
              <a:buNone/>
              <a:defRPr sz="1400" b="0" i="0" u="none" strike="noStrike" cap="none">
                <a:solidFill>
                  <a:schemeClr val="lt1"/>
                </a:solidFill>
                <a:latin typeface="Calibri"/>
                <a:ea typeface="Calibri"/>
                <a:cs typeface="Calibri"/>
                <a:sym typeface="Calibri"/>
              </a:defRPr>
            </a:lvl2pPr>
            <a:lvl3pPr marL="0" lvl="2" indent="0" algn="r">
              <a:spcBef>
                <a:spcPts val="0"/>
              </a:spcBef>
              <a:buNone/>
              <a:defRPr sz="1400" b="0" i="0" u="none" strike="noStrike" cap="none">
                <a:solidFill>
                  <a:schemeClr val="lt1"/>
                </a:solidFill>
                <a:latin typeface="Calibri"/>
                <a:ea typeface="Calibri"/>
                <a:cs typeface="Calibri"/>
                <a:sym typeface="Calibri"/>
              </a:defRPr>
            </a:lvl3pPr>
            <a:lvl4pPr marL="0" lvl="3" indent="0" algn="r">
              <a:spcBef>
                <a:spcPts val="0"/>
              </a:spcBef>
              <a:buNone/>
              <a:defRPr sz="1400" b="0" i="0" u="none" strike="noStrike" cap="none">
                <a:solidFill>
                  <a:schemeClr val="lt1"/>
                </a:solidFill>
                <a:latin typeface="Calibri"/>
                <a:ea typeface="Calibri"/>
                <a:cs typeface="Calibri"/>
                <a:sym typeface="Calibri"/>
              </a:defRPr>
            </a:lvl4pPr>
            <a:lvl5pPr marL="0" lvl="4" indent="0" algn="r">
              <a:spcBef>
                <a:spcPts val="0"/>
              </a:spcBef>
              <a:buNone/>
              <a:defRPr sz="1400" b="0" i="0" u="none" strike="noStrike" cap="none">
                <a:solidFill>
                  <a:schemeClr val="lt1"/>
                </a:solidFill>
                <a:latin typeface="Calibri"/>
                <a:ea typeface="Calibri"/>
                <a:cs typeface="Calibri"/>
                <a:sym typeface="Calibri"/>
              </a:defRPr>
            </a:lvl5pPr>
            <a:lvl6pPr marL="0" lvl="5" indent="0" algn="r">
              <a:spcBef>
                <a:spcPts val="0"/>
              </a:spcBef>
              <a:buNone/>
              <a:defRPr sz="1400" b="0" i="0" u="none" strike="noStrike" cap="none">
                <a:solidFill>
                  <a:schemeClr val="lt1"/>
                </a:solidFill>
                <a:latin typeface="Calibri"/>
                <a:ea typeface="Calibri"/>
                <a:cs typeface="Calibri"/>
                <a:sym typeface="Calibri"/>
              </a:defRPr>
            </a:lvl6pPr>
            <a:lvl7pPr marL="0" lvl="6" indent="0" algn="r">
              <a:spcBef>
                <a:spcPts val="0"/>
              </a:spcBef>
              <a:buNone/>
              <a:defRPr sz="1400" b="0" i="0" u="none" strike="noStrike" cap="none">
                <a:solidFill>
                  <a:schemeClr val="lt1"/>
                </a:solidFill>
                <a:latin typeface="Calibri"/>
                <a:ea typeface="Calibri"/>
                <a:cs typeface="Calibri"/>
                <a:sym typeface="Calibri"/>
              </a:defRPr>
            </a:lvl7pPr>
            <a:lvl8pPr marL="0" lvl="7" indent="0" algn="r">
              <a:spcBef>
                <a:spcPts val="0"/>
              </a:spcBef>
              <a:buNone/>
              <a:defRPr sz="1400" b="0" i="0" u="none" strike="noStrike" cap="none">
                <a:solidFill>
                  <a:schemeClr val="lt1"/>
                </a:solidFill>
                <a:latin typeface="Calibri"/>
                <a:ea typeface="Calibri"/>
                <a:cs typeface="Calibri"/>
                <a:sym typeface="Calibri"/>
              </a:defRPr>
            </a:lvl8pPr>
            <a:lvl9pPr marL="0" lvl="8" indent="0" algn="r">
              <a:spcBef>
                <a:spcPts val="0"/>
              </a:spcBef>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1" name="Google Shape;21;p13"/>
          <p:cNvPicPr preferRelativeResize="0"/>
          <p:nvPr/>
        </p:nvPicPr>
        <p:blipFill rotWithShape="1">
          <a:blip r:embed="rId2">
            <a:alphaModFix/>
          </a:blip>
          <a:srcRect l="41533" t="47663"/>
          <a:stretch/>
        </p:blipFill>
        <p:spPr>
          <a:xfrm>
            <a:off x="926124" y="6394739"/>
            <a:ext cx="1266092" cy="318262"/>
          </a:xfrm>
          <a:prstGeom prst="rect">
            <a:avLst/>
          </a:prstGeom>
          <a:noFill/>
          <a:ln>
            <a:noFill/>
          </a:ln>
        </p:spPr>
      </p:pic>
      <p:pic>
        <p:nvPicPr>
          <p:cNvPr id="22" name="Google Shape;22;p13"/>
          <p:cNvPicPr preferRelativeResize="0"/>
          <p:nvPr/>
        </p:nvPicPr>
        <p:blipFill rotWithShape="1">
          <a:blip r:embed="rId3">
            <a:alphaModFix/>
          </a:blip>
          <a:srcRect b="20580"/>
          <a:stretch/>
        </p:blipFill>
        <p:spPr>
          <a:xfrm>
            <a:off x="381000" y="6327215"/>
            <a:ext cx="521677" cy="362340"/>
          </a:xfrm>
          <a:prstGeom prst="rect">
            <a:avLst/>
          </a:prstGeom>
          <a:noFill/>
          <a:ln>
            <a:noFill/>
          </a:ln>
        </p:spPr>
      </p:pic>
      <p:sp>
        <p:nvSpPr>
          <p:cNvPr id="23" name="Google Shape;23;p13"/>
          <p:cNvSpPr txBox="1">
            <a:spLocks noGrp="1"/>
          </p:cNvSpPr>
          <p:nvPr>
            <p:ph type="body" idx="2"/>
          </p:nvPr>
        </p:nvSpPr>
        <p:spPr>
          <a:xfrm>
            <a:off x="685800" y="4395788"/>
            <a:ext cx="6858000" cy="361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AEABAB"/>
              </a:buClr>
              <a:buSzPts val="1800"/>
              <a:buFont typeface="Arial"/>
              <a:buNone/>
              <a:defRPr sz="1800" b="0" i="0" u="none" strike="noStrike" cap="none">
                <a:solidFill>
                  <a:srgbClr val="AEABA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13"/>
          <p:cNvSpPr txBox="1">
            <a:spLocks noGrp="1"/>
          </p:cNvSpPr>
          <p:nvPr>
            <p:ph type="body" idx="3"/>
          </p:nvPr>
        </p:nvSpPr>
        <p:spPr>
          <a:xfrm>
            <a:off x="685800" y="4755214"/>
            <a:ext cx="6858000" cy="3619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AEABAB"/>
              </a:buClr>
              <a:buSzPts val="1800"/>
              <a:buFont typeface="Arial"/>
              <a:buNone/>
              <a:defRPr sz="1800" b="0" i="0" u="none" strike="noStrike" cap="none">
                <a:solidFill>
                  <a:srgbClr val="AEABA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400"/>
              <a:buFont typeface="Calibri"/>
              <a:buNone/>
              <a:defRPr sz="2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14"/>
          <p:cNvSpPr txBox="1">
            <a:spLocks noGrp="1"/>
          </p:cNvSpPr>
          <p:nvPr>
            <p:ph type="body" idx="1"/>
          </p:nvPr>
        </p:nvSpPr>
        <p:spPr>
          <a:xfrm>
            <a:off x="628650" y="1312985"/>
            <a:ext cx="7886700" cy="4863978"/>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90000"/>
              </a:lnSpc>
              <a:spcBef>
                <a:spcPts val="10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20040" algn="l" rtl="0">
              <a:lnSpc>
                <a:spcPct val="90000"/>
              </a:lnSpc>
              <a:spcBef>
                <a:spcPts val="500"/>
              </a:spcBef>
              <a:spcAft>
                <a:spcPts val="0"/>
              </a:spcAft>
              <a:buClr>
                <a:schemeClr val="dk1"/>
              </a:buClr>
              <a:buSzPts val="1440"/>
              <a:buFont typeface="Arial"/>
              <a:buChar char="•"/>
              <a:defRPr sz="1800" b="0" i="0" u="none" strike="noStrike" cap="none">
                <a:solidFill>
                  <a:schemeClr val="dk1"/>
                </a:solidFill>
                <a:latin typeface="Calibri"/>
                <a:ea typeface="Calibri"/>
                <a:cs typeface="Calibri"/>
                <a:sym typeface="Calibri"/>
              </a:defRPr>
            </a:lvl2pPr>
            <a:lvl3pPr marL="1371600" marR="0" lvl="2" indent="-309880" algn="l" rtl="0">
              <a:lnSpc>
                <a:spcPct val="90000"/>
              </a:lnSpc>
              <a:spcBef>
                <a:spcPts val="500"/>
              </a:spcBef>
              <a:spcAft>
                <a:spcPts val="0"/>
              </a:spcAft>
              <a:buClr>
                <a:schemeClr val="dk1"/>
              </a:buClr>
              <a:buSzPts val="1280"/>
              <a:buFont typeface="Arial"/>
              <a:buChar char="•"/>
              <a:defRPr sz="1600" b="0" i="0" u="none" strike="noStrike" cap="none">
                <a:solidFill>
                  <a:schemeClr val="dk1"/>
                </a:solidFill>
                <a:latin typeface="Calibri"/>
                <a:ea typeface="Calibri"/>
                <a:cs typeface="Calibri"/>
                <a:sym typeface="Calibri"/>
              </a:defRPr>
            </a:lvl3pPr>
            <a:lvl4pPr marL="1828800" marR="0" lvl="3" indent="-299719"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4pPr>
            <a:lvl5pPr marL="2286000" marR="0" lvl="4" indent="-299720"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9" name="Google Shape;29;p14"/>
          <p:cNvCxnSpPr/>
          <p:nvPr/>
        </p:nvCxnSpPr>
        <p:spPr>
          <a:xfrm>
            <a:off x="729048" y="867509"/>
            <a:ext cx="7761588" cy="0"/>
          </a:xfrm>
          <a:prstGeom prst="straightConnector1">
            <a:avLst/>
          </a:prstGeom>
          <a:noFill/>
          <a:ln w="38100" cap="flat" cmpd="sng">
            <a:solidFill>
              <a:schemeClr val="accent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xmlns="">
        <p15:guide id="1" orient="horz" pos="816">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6"/>
          <p:cNvSpPr txBox="1">
            <a:spLocks noGrp="1"/>
          </p:cNvSpPr>
          <p:nvPr>
            <p:ph type="title"/>
          </p:nvPr>
        </p:nvSpPr>
        <p:spPr>
          <a:xfrm>
            <a:off x="628650" y="365126"/>
            <a:ext cx="7886700" cy="44041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Calibri"/>
              <a:buNone/>
              <a:defRPr sz="2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16"/>
          <p:cNvSpPr txBox="1">
            <a:spLocks noGrp="1"/>
          </p:cNvSpPr>
          <p:nvPr>
            <p:ph type="body" idx="1"/>
          </p:nvPr>
        </p:nvSpPr>
        <p:spPr>
          <a:xfrm>
            <a:off x="628650" y="1066800"/>
            <a:ext cx="3886200" cy="5110163"/>
          </a:xfrm>
          <a:prstGeom prst="rect">
            <a:avLst/>
          </a:prstGeom>
          <a:noFill/>
          <a:ln>
            <a:noFill/>
          </a:ln>
        </p:spPr>
        <p:txBody>
          <a:bodyPr spcFirstLastPara="1" wrap="square" lIns="91425" tIns="45700" rIns="91425" bIns="45700" anchor="t" anchorCtr="0">
            <a:noAutofit/>
          </a:bodyPr>
          <a:lstStyle>
            <a:lvl1pPr marL="457200" marR="0" lvl="0" indent="-330200" algn="l" rtl="0">
              <a:lnSpc>
                <a:spcPct val="90000"/>
              </a:lnSpc>
              <a:spcBef>
                <a:spcPts val="10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20040" algn="l" rtl="0">
              <a:lnSpc>
                <a:spcPct val="90000"/>
              </a:lnSpc>
              <a:spcBef>
                <a:spcPts val="500"/>
              </a:spcBef>
              <a:spcAft>
                <a:spcPts val="0"/>
              </a:spcAft>
              <a:buClr>
                <a:schemeClr val="dk1"/>
              </a:buClr>
              <a:buSzPts val="1440"/>
              <a:buFont typeface="Arial"/>
              <a:buChar char="•"/>
              <a:defRPr sz="1800" b="0" i="0" u="none" strike="noStrike" cap="none">
                <a:solidFill>
                  <a:schemeClr val="dk1"/>
                </a:solidFill>
                <a:latin typeface="Calibri"/>
                <a:ea typeface="Calibri"/>
                <a:cs typeface="Calibri"/>
                <a:sym typeface="Calibri"/>
              </a:defRPr>
            </a:lvl2pPr>
            <a:lvl3pPr marL="1371600" marR="0" lvl="2" indent="-309880" algn="l" rtl="0">
              <a:lnSpc>
                <a:spcPct val="90000"/>
              </a:lnSpc>
              <a:spcBef>
                <a:spcPts val="500"/>
              </a:spcBef>
              <a:spcAft>
                <a:spcPts val="0"/>
              </a:spcAft>
              <a:buClr>
                <a:schemeClr val="dk1"/>
              </a:buClr>
              <a:buSzPts val="1280"/>
              <a:buFont typeface="Arial"/>
              <a:buChar char="•"/>
              <a:defRPr sz="1600" b="0" i="0" u="none" strike="noStrike" cap="none">
                <a:solidFill>
                  <a:schemeClr val="dk1"/>
                </a:solidFill>
                <a:latin typeface="Calibri"/>
                <a:ea typeface="Calibri"/>
                <a:cs typeface="Calibri"/>
                <a:sym typeface="Calibri"/>
              </a:defRPr>
            </a:lvl3pPr>
            <a:lvl4pPr marL="1828800" marR="0" lvl="3" indent="-299719"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4pPr>
            <a:lvl5pPr marL="2286000" marR="0" lvl="4" indent="-299720"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16"/>
          <p:cNvSpPr txBox="1">
            <a:spLocks noGrp="1"/>
          </p:cNvSpPr>
          <p:nvPr>
            <p:ph type="body" idx="2"/>
          </p:nvPr>
        </p:nvSpPr>
        <p:spPr>
          <a:xfrm>
            <a:off x="4629150" y="1066800"/>
            <a:ext cx="3886200" cy="5110163"/>
          </a:xfrm>
          <a:prstGeom prst="rect">
            <a:avLst/>
          </a:prstGeom>
          <a:noFill/>
          <a:ln>
            <a:noFill/>
          </a:ln>
        </p:spPr>
        <p:txBody>
          <a:bodyPr spcFirstLastPara="1" wrap="square" lIns="91425" tIns="45700" rIns="91425" bIns="45700" anchor="t" anchorCtr="0">
            <a:noAutofit/>
          </a:bodyPr>
          <a:lstStyle>
            <a:lvl1pPr marL="457200" marR="0" lvl="0" indent="-330200" algn="l" rtl="0">
              <a:lnSpc>
                <a:spcPct val="90000"/>
              </a:lnSpc>
              <a:spcBef>
                <a:spcPts val="1000"/>
              </a:spcBef>
              <a:spcAft>
                <a:spcPts val="0"/>
              </a:spcAft>
              <a:buClr>
                <a:schemeClr val="dk1"/>
              </a:buClr>
              <a:buSzPts val="1600"/>
              <a:buFont typeface="Arial"/>
              <a:buChar char="•"/>
              <a:defRPr sz="2000" b="0" i="0" u="none" strike="noStrike" cap="none">
                <a:solidFill>
                  <a:schemeClr val="dk1"/>
                </a:solidFill>
                <a:latin typeface="Calibri"/>
                <a:ea typeface="Calibri"/>
                <a:cs typeface="Calibri"/>
                <a:sym typeface="Calibri"/>
              </a:defRPr>
            </a:lvl1pPr>
            <a:lvl2pPr marL="914400" marR="0" lvl="1" indent="-320040" algn="l" rtl="0">
              <a:lnSpc>
                <a:spcPct val="90000"/>
              </a:lnSpc>
              <a:spcBef>
                <a:spcPts val="500"/>
              </a:spcBef>
              <a:spcAft>
                <a:spcPts val="0"/>
              </a:spcAft>
              <a:buClr>
                <a:schemeClr val="dk1"/>
              </a:buClr>
              <a:buSzPts val="1440"/>
              <a:buFont typeface="Arial"/>
              <a:buChar char="•"/>
              <a:defRPr sz="1800" b="0" i="0" u="none" strike="noStrike" cap="none">
                <a:solidFill>
                  <a:schemeClr val="dk1"/>
                </a:solidFill>
                <a:latin typeface="Calibri"/>
                <a:ea typeface="Calibri"/>
                <a:cs typeface="Calibri"/>
                <a:sym typeface="Calibri"/>
              </a:defRPr>
            </a:lvl2pPr>
            <a:lvl3pPr marL="1371600" marR="0" lvl="2" indent="-309880" algn="l" rtl="0">
              <a:lnSpc>
                <a:spcPct val="90000"/>
              </a:lnSpc>
              <a:spcBef>
                <a:spcPts val="500"/>
              </a:spcBef>
              <a:spcAft>
                <a:spcPts val="0"/>
              </a:spcAft>
              <a:buClr>
                <a:schemeClr val="dk1"/>
              </a:buClr>
              <a:buSzPts val="1280"/>
              <a:buFont typeface="Arial"/>
              <a:buChar char="•"/>
              <a:defRPr sz="1600" b="0" i="0" u="none" strike="noStrike" cap="none">
                <a:solidFill>
                  <a:schemeClr val="dk1"/>
                </a:solidFill>
                <a:latin typeface="Calibri"/>
                <a:ea typeface="Calibri"/>
                <a:cs typeface="Calibri"/>
                <a:sym typeface="Calibri"/>
              </a:defRPr>
            </a:lvl3pPr>
            <a:lvl4pPr marL="1828800" marR="0" lvl="3" indent="-299719"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4pPr>
            <a:lvl5pPr marL="2286000" marR="0" lvl="4" indent="-299720"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39" name="Google Shape;39;p16"/>
          <p:cNvCxnSpPr/>
          <p:nvPr/>
        </p:nvCxnSpPr>
        <p:spPr>
          <a:xfrm>
            <a:off x="729048" y="830438"/>
            <a:ext cx="7761588" cy="0"/>
          </a:xfrm>
          <a:prstGeom prst="straightConnector1">
            <a:avLst/>
          </a:prstGeom>
          <a:noFill/>
          <a:ln w="38100" cap="flat" cmpd="sng">
            <a:solidFill>
              <a:schemeClr val="accent1"/>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629841" y="365127"/>
            <a:ext cx="7886700" cy="46218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Calibri"/>
              <a:buNone/>
              <a:defRPr sz="2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17"/>
          <p:cNvSpPr txBox="1">
            <a:spLocks noGrp="1"/>
          </p:cNvSpPr>
          <p:nvPr>
            <p:ph type="body" idx="1"/>
          </p:nvPr>
        </p:nvSpPr>
        <p:spPr>
          <a:xfrm>
            <a:off x="629842" y="984477"/>
            <a:ext cx="3868340"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Google Shape;43;p17"/>
          <p:cNvSpPr txBox="1">
            <a:spLocks noGrp="1"/>
          </p:cNvSpPr>
          <p:nvPr>
            <p:ph type="body" idx="2"/>
          </p:nvPr>
        </p:nvSpPr>
        <p:spPr>
          <a:xfrm>
            <a:off x="629842" y="1965551"/>
            <a:ext cx="3868340" cy="4224112"/>
          </a:xfrm>
          <a:prstGeom prst="rect">
            <a:avLst/>
          </a:prstGeom>
          <a:noFill/>
          <a:ln>
            <a:noFill/>
          </a:ln>
        </p:spPr>
        <p:txBody>
          <a:bodyPr spcFirstLastPara="1" wrap="square" lIns="91425" tIns="45700" rIns="91425" bIns="45700" anchor="t" anchorCtr="0">
            <a:noAutofit/>
          </a:bodyPr>
          <a:lstStyle>
            <a:lvl1pPr marL="457200" marR="0" lvl="0" indent="-320040" algn="l" rtl="0">
              <a:lnSpc>
                <a:spcPct val="90000"/>
              </a:lnSpc>
              <a:spcBef>
                <a:spcPts val="1000"/>
              </a:spcBef>
              <a:spcAft>
                <a:spcPts val="0"/>
              </a:spcAft>
              <a:buClr>
                <a:schemeClr val="dk1"/>
              </a:buClr>
              <a:buSzPts val="1440"/>
              <a:buFont typeface="Arial"/>
              <a:buChar char="•"/>
              <a:defRPr sz="1800" b="0" i="0" u="none" strike="noStrike" cap="none">
                <a:solidFill>
                  <a:schemeClr val="dk1"/>
                </a:solidFill>
                <a:latin typeface="Calibri"/>
                <a:ea typeface="Calibri"/>
                <a:cs typeface="Calibri"/>
                <a:sym typeface="Calibri"/>
              </a:defRPr>
            </a:lvl1pPr>
            <a:lvl2pPr marL="914400" marR="0" lvl="1" indent="-309880" algn="l" rtl="0">
              <a:lnSpc>
                <a:spcPct val="90000"/>
              </a:lnSpc>
              <a:spcBef>
                <a:spcPts val="500"/>
              </a:spcBef>
              <a:spcAft>
                <a:spcPts val="0"/>
              </a:spcAft>
              <a:buClr>
                <a:schemeClr val="dk1"/>
              </a:buClr>
              <a:buSzPts val="1280"/>
              <a:buFont typeface="Arial"/>
              <a:buChar char="•"/>
              <a:defRPr sz="1600" b="0" i="0" u="none" strike="noStrike" cap="none">
                <a:solidFill>
                  <a:schemeClr val="dk1"/>
                </a:solidFill>
                <a:latin typeface="Calibri"/>
                <a:ea typeface="Calibri"/>
                <a:cs typeface="Calibri"/>
                <a:sym typeface="Calibri"/>
              </a:defRPr>
            </a:lvl2pPr>
            <a:lvl3pPr marL="1371600" marR="0" lvl="2" indent="-299719"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3pPr>
            <a:lvl4pPr marL="1828800" marR="0" lvl="3" indent="-289560" algn="l" rtl="0">
              <a:lnSpc>
                <a:spcPct val="90000"/>
              </a:lnSpc>
              <a:spcBef>
                <a:spcPts val="500"/>
              </a:spcBef>
              <a:spcAft>
                <a:spcPts val="0"/>
              </a:spcAft>
              <a:buClr>
                <a:schemeClr val="dk1"/>
              </a:buClr>
              <a:buSzPts val="960"/>
              <a:buFont typeface="Arial"/>
              <a:buChar char="•"/>
              <a:defRPr sz="1200" b="0" i="0" u="none" strike="noStrike" cap="none">
                <a:solidFill>
                  <a:schemeClr val="dk1"/>
                </a:solidFill>
                <a:latin typeface="Calibri"/>
                <a:ea typeface="Calibri"/>
                <a:cs typeface="Calibri"/>
                <a:sym typeface="Calibri"/>
              </a:defRPr>
            </a:lvl4pPr>
            <a:lvl5pPr marL="2286000" marR="0" lvl="4" indent="-289560" algn="l" rtl="0">
              <a:lnSpc>
                <a:spcPct val="90000"/>
              </a:lnSpc>
              <a:spcBef>
                <a:spcPts val="500"/>
              </a:spcBef>
              <a:spcAft>
                <a:spcPts val="0"/>
              </a:spcAft>
              <a:buClr>
                <a:schemeClr val="dk1"/>
              </a:buClr>
              <a:buSzPts val="960"/>
              <a:buFont typeface="Arial"/>
              <a:buChar char="•"/>
              <a:defRPr sz="1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17"/>
          <p:cNvSpPr txBox="1">
            <a:spLocks noGrp="1"/>
          </p:cNvSpPr>
          <p:nvPr>
            <p:ph type="body" idx="3"/>
          </p:nvPr>
        </p:nvSpPr>
        <p:spPr>
          <a:xfrm>
            <a:off x="4629150" y="984477"/>
            <a:ext cx="3887391"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Google Shape;45;p17"/>
          <p:cNvSpPr txBox="1">
            <a:spLocks noGrp="1"/>
          </p:cNvSpPr>
          <p:nvPr>
            <p:ph type="body" idx="4"/>
          </p:nvPr>
        </p:nvSpPr>
        <p:spPr>
          <a:xfrm>
            <a:off x="4629150" y="1965551"/>
            <a:ext cx="3887391" cy="4224112"/>
          </a:xfrm>
          <a:prstGeom prst="rect">
            <a:avLst/>
          </a:prstGeom>
          <a:noFill/>
          <a:ln>
            <a:noFill/>
          </a:ln>
        </p:spPr>
        <p:txBody>
          <a:bodyPr spcFirstLastPara="1" wrap="square" lIns="91425" tIns="45700" rIns="91425" bIns="45700" anchor="t" anchorCtr="0">
            <a:noAutofit/>
          </a:bodyPr>
          <a:lstStyle>
            <a:lvl1pPr marL="457200" marR="0" lvl="0" indent="-320040" algn="l" rtl="0">
              <a:lnSpc>
                <a:spcPct val="90000"/>
              </a:lnSpc>
              <a:spcBef>
                <a:spcPts val="1000"/>
              </a:spcBef>
              <a:spcAft>
                <a:spcPts val="0"/>
              </a:spcAft>
              <a:buClr>
                <a:schemeClr val="dk1"/>
              </a:buClr>
              <a:buSzPts val="1440"/>
              <a:buFont typeface="Arial"/>
              <a:buChar char="•"/>
              <a:defRPr sz="1800" b="0" i="0" u="none" strike="noStrike" cap="none">
                <a:solidFill>
                  <a:schemeClr val="dk1"/>
                </a:solidFill>
                <a:latin typeface="Calibri"/>
                <a:ea typeface="Calibri"/>
                <a:cs typeface="Calibri"/>
                <a:sym typeface="Calibri"/>
              </a:defRPr>
            </a:lvl1pPr>
            <a:lvl2pPr marL="914400" marR="0" lvl="1" indent="-309880" algn="l" rtl="0">
              <a:lnSpc>
                <a:spcPct val="90000"/>
              </a:lnSpc>
              <a:spcBef>
                <a:spcPts val="500"/>
              </a:spcBef>
              <a:spcAft>
                <a:spcPts val="0"/>
              </a:spcAft>
              <a:buClr>
                <a:schemeClr val="dk1"/>
              </a:buClr>
              <a:buSzPts val="1280"/>
              <a:buFont typeface="Arial"/>
              <a:buChar char="•"/>
              <a:defRPr sz="1600" b="0" i="0" u="none" strike="noStrike" cap="none">
                <a:solidFill>
                  <a:schemeClr val="dk1"/>
                </a:solidFill>
                <a:latin typeface="Calibri"/>
                <a:ea typeface="Calibri"/>
                <a:cs typeface="Calibri"/>
                <a:sym typeface="Calibri"/>
              </a:defRPr>
            </a:lvl2pPr>
            <a:lvl3pPr marL="1371600" marR="0" lvl="2" indent="-299719" algn="l" rtl="0">
              <a:lnSpc>
                <a:spcPct val="90000"/>
              </a:lnSpc>
              <a:spcBef>
                <a:spcPts val="500"/>
              </a:spcBef>
              <a:spcAft>
                <a:spcPts val="0"/>
              </a:spcAft>
              <a:buClr>
                <a:schemeClr val="dk1"/>
              </a:buClr>
              <a:buSzPts val="1120"/>
              <a:buFont typeface="Arial"/>
              <a:buChar char="•"/>
              <a:defRPr sz="1400" b="0" i="0" u="none" strike="noStrike" cap="none">
                <a:solidFill>
                  <a:schemeClr val="dk1"/>
                </a:solidFill>
                <a:latin typeface="Calibri"/>
                <a:ea typeface="Calibri"/>
                <a:cs typeface="Calibri"/>
                <a:sym typeface="Calibri"/>
              </a:defRPr>
            </a:lvl3pPr>
            <a:lvl4pPr marL="1828800" marR="0" lvl="3" indent="-289560" algn="l" rtl="0">
              <a:lnSpc>
                <a:spcPct val="90000"/>
              </a:lnSpc>
              <a:spcBef>
                <a:spcPts val="500"/>
              </a:spcBef>
              <a:spcAft>
                <a:spcPts val="0"/>
              </a:spcAft>
              <a:buClr>
                <a:schemeClr val="dk1"/>
              </a:buClr>
              <a:buSzPts val="960"/>
              <a:buFont typeface="Arial"/>
              <a:buChar char="•"/>
              <a:defRPr sz="1200" b="0" i="0" u="none" strike="noStrike" cap="none">
                <a:solidFill>
                  <a:schemeClr val="dk1"/>
                </a:solidFill>
                <a:latin typeface="Calibri"/>
                <a:ea typeface="Calibri"/>
                <a:cs typeface="Calibri"/>
                <a:sym typeface="Calibri"/>
              </a:defRPr>
            </a:lvl4pPr>
            <a:lvl5pPr marL="2286000" marR="0" lvl="4" indent="-289560" algn="l" rtl="0">
              <a:lnSpc>
                <a:spcPct val="90000"/>
              </a:lnSpc>
              <a:spcBef>
                <a:spcPts val="500"/>
              </a:spcBef>
              <a:spcAft>
                <a:spcPts val="0"/>
              </a:spcAft>
              <a:buClr>
                <a:schemeClr val="dk1"/>
              </a:buClr>
              <a:buSzPts val="960"/>
              <a:buFont typeface="Arial"/>
              <a:buChar char="•"/>
              <a:defRPr sz="1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7" name="Google Shape;47;p17"/>
          <p:cNvCxnSpPr/>
          <p:nvPr/>
        </p:nvCxnSpPr>
        <p:spPr>
          <a:xfrm>
            <a:off x="729048" y="842795"/>
            <a:ext cx="7761588" cy="0"/>
          </a:xfrm>
          <a:prstGeom prst="straightConnector1">
            <a:avLst/>
          </a:prstGeom>
          <a:noFill/>
          <a:ln w="38100" cap="flat" cmpd="sng">
            <a:solidFill>
              <a:schemeClr val="accent1"/>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sign Tips: Colors" type="blank">
  <p:cSld name="BLANK">
    <p:spTree>
      <p:nvGrpSpPr>
        <p:cNvPr id="1" name="Shape 52"/>
        <p:cNvGrpSpPr/>
        <p:nvPr/>
      </p:nvGrpSpPr>
      <p:grpSpPr>
        <a:xfrm>
          <a:off x="0" y="0"/>
          <a:ext cx="0" cy="0"/>
          <a:chOff x="0" y="0"/>
          <a:chExt cx="0" cy="0"/>
        </a:xfrm>
      </p:grpSpPr>
      <p:sp>
        <p:nvSpPr>
          <p:cNvPr id="53" name="Google Shape;53;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4" name="Google Shape;54;p19"/>
          <p:cNvSpPr/>
          <p:nvPr/>
        </p:nvSpPr>
        <p:spPr>
          <a:xfrm>
            <a:off x="515816" y="1090245"/>
            <a:ext cx="2589957" cy="216274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 name="Google Shape;55;p19"/>
          <p:cNvSpPr/>
          <p:nvPr/>
        </p:nvSpPr>
        <p:spPr>
          <a:xfrm>
            <a:off x="3223846" y="1090245"/>
            <a:ext cx="1524000" cy="216274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6" name="Google Shape;56;p19"/>
          <p:cNvSpPr/>
          <p:nvPr/>
        </p:nvSpPr>
        <p:spPr>
          <a:xfrm>
            <a:off x="515814" y="3349368"/>
            <a:ext cx="4232032" cy="85441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 name="Google Shape;57;p19"/>
          <p:cNvSpPr/>
          <p:nvPr/>
        </p:nvSpPr>
        <p:spPr>
          <a:xfrm>
            <a:off x="515814" y="4323609"/>
            <a:ext cx="961217" cy="96121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 name="Google Shape;58;p19"/>
          <p:cNvSpPr/>
          <p:nvPr/>
        </p:nvSpPr>
        <p:spPr>
          <a:xfrm>
            <a:off x="1608911" y="4323609"/>
            <a:ext cx="961217" cy="96121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 name="Google Shape;59;p19"/>
          <p:cNvSpPr/>
          <p:nvPr/>
        </p:nvSpPr>
        <p:spPr>
          <a:xfrm>
            <a:off x="2702008" y="4323609"/>
            <a:ext cx="961217" cy="961217"/>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 name="Google Shape;60;p19"/>
          <p:cNvSpPr/>
          <p:nvPr/>
        </p:nvSpPr>
        <p:spPr>
          <a:xfrm>
            <a:off x="3786629" y="4323609"/>
            <a:ext cx="961217" cy="96121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 name="Google Shape;61;p19"/>
          <p:cNvSpPr txBox="1"/>
          <p:nvPr/>
        </p:nvSpPr>
        <p:spPr>
          <a:xfrm>
            <a:off x="424840" y="678412"/>
            <a:ext cx="432300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u="none" strike="noStrike" cap="none">
                <a:solidFill>
                  <a:schemeClr val="dk1"/>
                </a:solidFill>
                <a:latin typeface="Calibri"/>
                <a:ea typeface="Calibri"/>
                <a:cs typeface="Calibri"/>
                <a:sym typeface="Calibri"/>
              </a:rPr>
              <a:t>Design Tips: Colors</a:t>
            </a:r>
            <a:endParaRPr sz="2000" b="1">
              <a:solidFill>
                <a:schemeClr val="dk1"/>
              </a:solidFill>
              <a:latin typeface="Calibri"/>
              <a:ea typeface="Calibri"/>
              <a:cs typeface="Calibri"/>
              <a:sym typeface="Calibri"/>
            </a:endParaRPr>
          </a:p>
        </p:txBody>
      </p:sp>
      <p:sp>
        <p:nvSpPr>
          <p:cNvPr id="62" name="Google Shape;62;p19"/>
          <p:cNvSpPr txBox="1"/>
          <p:nvPr/>
        </p:nvSpPr>
        <p:spPr>
          <a:xfrm>
            <a:off x="4961449" y="1008183"/>
            <a:ext cx="130151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Main colors</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Blue Gray</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Blue</a:t>
            </a:r>
            <a:endParaRPr/>
          </a:p>
        </p:txBody>
      </p:sp>
      <p:sp>
        <p:nvSpPr>
          <p:cNvPr id="63" name="Google Shape;63;p19"/>
          <p:cNvSpPr txBox="1"/>
          <p:nvPr/>
        </p:nvSpPr>
        <p:spPr>
          <a:xfrm>
            <a:off x="4961449" y="3292496"/>
            <a:ext cx="1755096"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Accent colors</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Orange</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Gray (50%)</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Gold</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Green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Black (main text)</a:t>
            </a:r>
            <a:endParaRPr sz="1800">
              <a:solidFill>
                <a:schemeClr val="dk1"/>
              </a:solidFill>
              <a:latin typeface="Calibri"/>
              <a:ea typeface="Calibri"/>
              <a:cs typeface="Calibri"/>
              <a:sym typeface="Calibri"/>
            </a:endParaRPr>
          </a:p>
        </p:txBody>
      </p:sp>
      <p:sp>
        <p:nvSpPr>
          <p:cNvPr id="64" name="Google Shape;64;p19"/>
          <p:cNvSpPr txBox="1"/>
          <p:nvPr/>
        </p:nvSpPr>
        <p:spPr>
          <a:xfrm>
            <a:off x="4961449" y="5074405"/>
            <a:ext cx="399498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a:solidFill>
                  <a:schemeClr val="dk1"/>
                </a:solidFill>
                <a:latin typeface="Calibri"/>
                <a:ea typeface="Calibri"/>
                <a:cs typeface="Calibri"/>
                <a:sym typeface="Calibri"/>
              </a:rPr>
              <a:t>Try using different hues of the main colors as well.</a:t>
            </a:r>
            <a:endParaRPr sz="1400" b="0" i="0">
              <a:solidFill>
                <a:schemeClr val="dk1"/>
              </a:solidFill>
              <a:latin typeface="Calibri"/>
              <a:ea typeface="Calibri"/>
              <a:cs typeface="Calibri"/>
              <a:sym typeface="Calibri"/>
            </a:endParaRPr>
          </a:p>
        </p:txBody>
      </p:sp>
      <p:sp>
        <p:nvSpPr>
          <p:cNvPr id="65" name="Google Shape;65;p19"/>
          <p:cNvSpPr txBox="1"/>
          <p:nvPr/>
        </p:nvSpPr>
        <p:spPr>
          <a:xfrm>
            <a:off x="4961449" y="1910714"/>
            <a:ext cx="3994982"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a:solidFill>
                  <a:schemeClr val="dk1"/>
                </a:solidFill>
                <a:latin typeface="Calibri"/>
                <a:ea typeface="Calibri"/>
                <a:cs typeface="Calibri"/>
                <a:sym typeface="Calibri"/>
              </a:rPr>
              <a:t>There are two “blue” options in the palette (Blue Accent 1 or Blue Accent 5 when selecting colors for type or shapes). You may use either, but stick to only one of them throughout to avoid confusion!</a:t>
            </a:r>
            <a:endParaRPr sz="1400" b="0" i="0">
              <a:solidFill>
                <a:schemeClr val="dk1"/>
              </a:solidFill>
              <a:latin typeface="Calibri"/>
              <a:ea typeface="Calibri"/>
              <a:cs typeface="Calibri"/>
              <a:sym typeface="Calibri"/>
            </a:endParaRPr>
          </a:p>
        </p:txBody>
      </p:sp>
      <p:sp>
        <p:nvSpPr>
          <p:cNvPr id="66" name="Google Shape;66;p19"/>
          <p:cNvSpPr txBox="1"/>
          <p:nvPr/>
        </p:nvSpPr>
        <p:spPr>
          <a:xfrm>
            <a:off x="442326" y="5658215"/>
            <a:ext cx="796312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All of these color options are auto set for selection in this template for text and shapes</a:t>
            </a:r>
            <a:endParaRPr sz="1600" b="1" i="0">
              <a:solidFill>
                <a:schemeClr val="dk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sign Tips: Images &amp; Charts">
  <p:cSld name="Design Tips: Images &amp; Charts">
    <p:spTree>
      <p:nvGrpSpPr>
        <p:cNvPr id="1" name="Shape 67"/>
        <p:cNvGrpSpPr/>
        <p:nvPr/>
      </p:nvGrpSpPr>
      <p:grpSpPr>
        <a:xfrm>
          <a:off x="0" y="0"/>
          <a:ext cx="0" cy="0"/>
          <a:chOff x="0" y="0"/>
          <a:chExt cx="0" cy="0"/>
        </a:xfrm>
      </p:grpSpPr>
      <p:sp>
        <p:nvSpPr>
          <p:cNvPr id="68" name="Google Shape;68;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9" name="Google Shape;69;p20"/>
          <p:cNvSpPr txBox="1"/>
          <p:nvPr/>
        </p:nvSpPr>
        <p:spPr>
          <a:xfrm>
            <a:off x="4808364" y="4341712"/>
            <a:ext cx="399498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Use consistent coloring in charts. </a:t>
            </a:r>
            <a:br>
              <a:rPr lang="en-US" sz="1600" b="1" i="0">
                <a:solidFill>
                  <a:schemeClr val="dk1"/>
                </a:solidFill>
                <a:latin typeface="Calibri"/>
                <a:ea typeface="Calibri"/>
                <a:cs typeface="Calibri"/>
                <a:sym typeface="Calibri"/>
              </a:rPr>
            </a:br>
            <a:r>
              <a:rPr lang="en-US" sz="1400" b="0" i="0">
                <a:solidFill>
                  <a:schemeClr val="dk1"/>
                </a:solidFill>
                <a:latin typeface="Calibri"/>
                <a:ea typeface="Calibri"/>
                <a:cs typeface="Calibri"/>
                <a:sym typeface="Calibri"/>
              </a:rPr>
              <a:t>Choose </a:t>
            </a:r>
            <a:r>
              <a:rPr lang="en-US" sz="1400" b="1" i="0">
                <a:solidFill>
                  <a:schemeClr val="dk1"/>
                </a:solidFill>
                <a:latin typeface="Calibri"/>
                <a:ea typeface="Calibri"/>
                <a:cs typeface="Calibri"/>
                <a:sym typeface="Calibri"/>
              </a:rPr>
              <a:t>one or two </a:t>
            </a:r>
            <a:r>
              <a:rPr lang="en-US" sz="1400" b="0" i="0">
                <a:solidFill>
                  <a:schemeClr val="dk1"/>
                </a:solidFill>
                <a:latin typeface="Calibri"/>
                <a:ea typeface="Calibri"/>
                <a:cs typeface="Calibri"/>
                <a:sym typeface="Calibri"/>
              </a:rPr>
              <a:t>main colors and use their varying hues (available in color selection below each option) to differentiate. Try using an </a:t>
            </a:r>
            <a:r>
              <a:rPr lang="en-US" sz="1400" b="1" i="0">
                <a:solidFill>
                  <a:schemeClr val="dk1"/>
                </a:solidFill>
                <a:latin typeface="Calibri"/>
                <a:ea typeface="Calibri"/>
                <a:cs typeface="Calibri"/>
                <a:sym typeface="Calibri"/>
              </a:rPr>
              <a:t>accent color </a:t>
            </a:r>
            <a:r>
              <a:rPr lang="en-US" sz="1400" b="0" i="0">
                <a:solidFill>
                  <a:schemeClr val="dk1"/>
                </a:solidFill>
                <a:latin typeface="Calibri"/>
                <a:ea typeface="Calibri"/>
                <a:cs typeface="Calibri"/>
                <a:sym typeface="Calibri"/>
              </a:rPr>
              <a:t>to highlight a specific or outlier data point. </a:t>
            </a:r>
            <a:endParaRPr sz="1400" b="0" i="0">
              <a:solidFill>
                <a:schemeClr val="dk1"/>
              </a:solidFill>
              <a:latin typeface="Calibri"/>
              <a:ea typeface="Calibri"/>
              <a:cs typeface="Calibri"/>
              <a:sym typeface="Calibri"/>
            </a:endParaRPr>
          </a:p>
        </p:txBody>
      </p:sp>
      <p:sp>
        <p:nvSpPr>
          <p:cNvPr id="70" name="Google Shape;70;p20"/>
          <p:cNvSpPr txBox="1"/>
          <p:nvPr/>
        </p:nvSpPr>
        <p:spPr>
          <a:xfrm>
            <a:off x="424840" y="678412"/>
            <a:ext cx="432300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Design Tips: Images &amp; Charts</a:t>
            </a:r>
            <a:endParaRPr sz="2000" b="1">
              <a:solidFill>
                <a:schemeClr val="dk1"/>
              </a:solidFill>
              <a:latin typeface="Calibri"/>
              <a:ea typeface="Calibri"/>
              <a:cs typeface="Calibri"/>
              <a:sym typeface="Calibri"/>
            </a:endParaRPr>
          </a:p>
        </p:txBody>
      </p:sp>
      <p:graphicFrame>
        <p:nvGraphicFramePr>
          <p:cNvPr id="71" name="Google Shape;71;p20"/>
          <p:cNvGraphicFramePr/>
          <p:nvPr/>
        </p:nvGraphicFramePr>
        <p:xfrm>
          <a:off x="4506466" y="978461"/>
          <a:ext cx="4200191" cy="1338943"/>
        </p:xfrm>
        <a:graphic>
          <a:graphicData uri="http://schemas.openxmlformats.org/drawingml/2006/chart">
            <c:chart xmlns:c="http://schemas.openxmlformats.org/drawingml/2006/chart" xmlns:r="http://schemas.openxmlformats.org/officeDocument/2006/relationships" r:id="rId2"/>
          </a:graphicData>
        </a:graphic>
      </p:graphicFrame>
      <p:sp>
        <p:nvSpPr>
          <p:cNvPr id="72" name="Google Shape;72;p20"/>
          <p:cNvSpPr/>
          <p:nvPr/>
        </p:nvSpPr>
        <p:spPr>
          <a:xfrm>
            <a:off x="495300" y="1395049"/>
            <a:ext cx="1326546" cy="1164771"/>
          </a:xfrm>
          <a:prstGeom prst="roundRect">
            <a:avLst>
              <a:gd name="adj" fmla="val 8334"/>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3" name="Google Shape;73;p20"/>
          <p:cNvSpPr txBox="1"/>
          <p:nvPr/>
        </p:nvSpPr>
        <p:spPr>
          <a:xfrm>
            <a:off x="440870" y="4353451"/>
            <a:ext cx="399498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Use flat coloring for inserted shapes. </a:t>
            </a:r>
            <a:br>
              <a:rPr lang="en-US" sz="1600" b="1" i="0">
                <a:solidFill>
                  <a:schemeClr val="dk1"/>
                </a:solidFill>
                <a:latin typeface="Calibri"/>
                <a:ea typeface="Calibri"/>
                <a:cs typeface="Calibri"/>
                <a:sym typeface="Calibri"/>
              </a:rPr>
            </a:br>
            <a:r>
              <a:rPr lang="en-US" sz="1400" b="0" i="0">
                <a:solidFill>
                  <a:schemeClr val="dk1"/>
                </a:solidFill>
                <a:latin typeface="Calibri"/>
                <a:ea typeface="Calibri"/>
                <a:cs typeface="Calibri"/>
                <a:sym typeface="Calibri"/>
              </a:rPr>
              <a:t>This means that shapes should have </a:t>
            </a:r>
            <a:r>
              <a:rPr lang="en-US" sz="1400" b="1" i="0">
                <a:solidFill>
                  <a:schemeClr val="dk1"/>
                </a:solidFill>
                <a:latin typeface="Calibri"/>
                <a:ea typeface="Calibri"/>
                <a:cs typeface="Calibri"/>
                <a:sym typeface="Calibri"/>
              </a:rPr>
              <a:t>no outline colors</a:t>
            </a:r>
            <a:r>
              <a:rPr lang="en-US" sz="1400" b="0" i="0">
                <a:solidFill>
                  <a:schemeClr val="dk1"/>
                </a:solidFill>
                <a:latin typeface="Calibri"/>
                <a:ea typeface="Calibri"/>
                <a:cs typeface="Calibri"/>
                <a:sym typeface="Calibri"/>
              </a:rPr>
              <a:t>! Try to shy away from </a:t>
            </a:r>
            <a:r>
              <a:rPr lang="en-US" sz="1400" b="1" i="0">
                <a:solidFill>
                  <a:schemeClr val="dk1"/>
                </a:solidFill>
                <a:latin typeface="Calibri"/>
                <a:ea typeface="Calibri"/>
                <a:cs typeface="Calibri"/>
                <a:sym typeface="Calibri"/>
              </a:rPr>
              <a:t>shadows and gradients</a:t>
            </a:r>
            <a:r>
              <a:rPr lang="en-US" sz="1400" b="0" i="0">
                <a:solidFill>
                  <a:schemeClr val="dk1"/>
                </a:solidFill>
                <a:latin typeface="Calibri"/>
                <a:ea typeface="Calibri"/>
                <a:cs typeface="Calibri"/>
                <a:sym typeface="Calibri"/>
              </a:rPr>
              <a:t>, too– these can be distracting and look awkward on screen or in print when viewing the presentation </a:t>
            </a:r>
            <a:endParaRPr sz="1400" b="0" i="0">
              <a:solidFill>
                <a:schemeClr val="dk1"/>
              </a:solidFill>
              <a:latin typeface="Calibri"/>
              <a:ea typeface="Calibri"/>
              <a:cs typeface="Calibri"/>
              <a:sym typeface="Calibri"/>
            </a:endParaRPr>
          </a:p>
        </p:txBody>
      </p:sp>
      <p:sp>
        <p:nvSpPr>
          <p:cNvPr id="74" name="Google Shape;74;p20"/>
          <p:cNvSpPr/>
          <p:nvPr/>
        </p:nvSpPr>
        <p:spPr>
          <a:xfrm>
            <a:off x="1876276" y="1395049"/>
            <a:ext cx="1326546" cy="1164771"/>
          </a:xfrm>
          <a:prstGeom prst="roundRect">
            <a:avLst>
              <a:gd name="adj" fmla="val 8334"/>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 name="Google Shape;75;p20"/>
          <p:cNvSpPr/>
          <p:nvPr/>
        </p:nvSpPr>
        <p:spPr>
          <a:xfrm>
            <a:off x="495300" y="2619273"/>
            <a:ext cx="1326546" cy="1164771"/>
          </a:xfrm>
          <a:prstGeom prst="roundRect">
            <a:avLst>
              <a:gd name="adj" fmla="val 8334"/>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 name="Google Shape;76;p20"/>
          <p:cNvSpPr/>
          <p:nvPr/>
        </p:nvSpPr>
        <p:spPr>
          <a:xfrm>
            <a:off x="1876276" y="2618436"/>
            <a:ext cx="1326546" cy="1164771"/>
          </a:xfrm>
          <a:prstGeom prst="roundRect">
            <a:avLst>
              <a:gd name="adj" fmla="val 8334"/>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aphicFrame>
        <p:nvGraphicFramePr>
          <p:cNvPr id="77" name="Google Shape;77;p20"/>
          <p:cNvGraphicFramePr/>
          <p:nvPr/>
        </p:nvGraphicFramePr>
        <p:xfrm>
          <a:off x="4506466" y="2368483"/>
          <a:ext cx="4200191" cy="13389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8" name="Google Shape;78;p20"/>
          <p:cNvGraphicFramePr/>
          <p:nvPr/>
        </p:nvGraphicFramePr>
        <p:xfrm>
          <a:off x="6142893" y="1387221"/>
          <a:ext cx="3497660" cy="233177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extLst>
    <p:ext uri="{DCECCB84-F9BA-43D5-87BE-67443E8EF086}">
      <p15:sldGuideLst xmlns:p15="http://schemas.microsoft.com/office/powerpoint/2012/main" xmlns="">
        <p15:guide id="1" orient="horz" pos="888">
          <p15:clr>
            <a:srgbClr val="FBAE40"/>
          </p15:clr>
        </p15:guide>
        <p15:guide id="2" pos="31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sign Tips: Text &amp; Fonts">
  <p:cSld name="Design Tips: Text &amp; Fonts">
    <p:spTree>
      <p:nvGrpSpPr>
        <p:cNvPr id="1" name="Shape 79"/>
        <p:cNvGrpSpPr/>
        <p:nvPr/>
      </p:nvGrpSpPr>
      <p:grpSpPr>
        <a:xfrm>
          <a:off x="0" y="0"/>
          <a:ext cx="0" cy="0"/>
          <a:chOff x="0" y="0"/>
          <a:chExt cx="0" cy="0"/>
        </a:xfrm>
      </p:grpSpPr>
      <p:sp>
        <p:nvSpPr>
          <p:cNvPr id="80" name="Google Shape;80;p21"/>
          <p:cNvSpPr txBox="1">
            <a:spLocks noGrp="1"/>
          </p:cNvSpPr>
          <p:nvPr>
            <p:ph type="sldNum" idx="12"/>
          </p:nvPr>
        </p:nvSpPr>
        <p:spPr>
          <a:xfrm>
            <a:off x="6422781"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1" name="Google Shape;81;p21"/>
          <p:cNvSpPr txBox="1"/>
          <p:nvPr/>
        </p:nvSpPr>
        <p:spPr>
          <a:xfrm>
            <a:off x="424840" y="678412"/>
            <a:ext cx="432300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Design Tips: Text &amp; Fonts</a:t>
            </a:r>
            <a:endParaRPr sz="2000" b="1">
              <a:solidFill>
                <a:schemeClr val="dk1"/>
              </a:solidFill>
              <a:latin typeface="Calibri"/>
              <a:ea typeface="Calibri"/>
              <a:cs typeface="Calibri"/>
              <a:sym typeface="Calibri"/>
            </a:endParaRPr>
          </a:p>
        </p:txBody>
      </p:sp>
      <p:sp>
        <p:nvSpPr>
          <p:cNvPr id="82" name="Google Shape;82;p21"/>
          <p:cNvSpPr txBox="1"/>
          <p:nvPr/>
        </p:nvSpPr>
        <p:spPr>
          <a:xfrm>
            <a:off x="424839" y="1961938"/>
            <a:ext cx="805534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Calibri should be used throughout. </a:t>
            </a:r>
            <a:br>
              <a:rPr lang="en-US" sz="1600" b="1" i="0">
                <a:solidFill>
                  <a:schemeClr val="dk1"/>
                </a:solidFill>
                <a:latin typeface="Calibri"/>
                <a:ea typeface="Calibri"/>
                <a:cs typeface="Calibri"/>
                <a:sym typeface="Calibri"/>
              </a:rPr>
            </a:br>
            <a:r>
              <a:rPr lang="en-US" sz="1400" b="0" i="0">
                <a:solidFill>
                  <a:schemeClr val="dk1"/>
                </a:solidFill>
                <a:latin typeface="Calibri"/>
                <a:ea typeface="Calibri"/>
                <a:cs typeface="Calibri"/>
                <a:sym typeface="Calibri"/>
              </a:rPr>
              <a:t>Do not use more than one font per presentation – it can be distracting and look messy. Instead, use a different </a:t>
            </a:r>
            <a:r>
              <a:rPr lang="en-US" sz="1400" b="0" i="0">
                <a:solidFill>
                  <a:schemeClr val="accent1"/>
                </a:solidFill>
                <a:latin typeface="Calibri"/>
                <a:ea typeface="Calibri"/>
                <a:cs typeface="Calibri"/>
                <a:sym typeface="Calibri"/>
              </a:rPr>
              <a:t>color</a:t>
            </a:r>
            <a:r>
              <a:rPr lang="en-US" sz="1400" b="0" i="0">
                <a:solidFill>
                  <a:schemeClr val="dk1"/>
                </a:solidFill>
                <a:latin typeface="Calibri"/>
                <a:ea typeface="Calibri"/>
                <a:cs typeface="Calibri"/>
                <a:sym typeface="Calibri"/>
              </a:rPr>
              <a:t>, </a:t>
            </a:r>
            <a:r>
              <a:rPr lang="en-US" sz="1400" b="1" i="0">
                <a:solidFill>
                  <a:schemeClr val="dk1"/>
                </a:solidFill>
                <a:latin typeface="Calibri"/>
                <a:ea typeface="Calibri"/>
                <a:cs typeface="Calibri"/>
                <a:sym typeface="Calibri"/>
              </a:rPr>
              <a:t>bold</a:t>
            </a:r>
            <a:r>
              <a:rPr lang="en-US" sz="1400" b="0" i="0">
                <a:solidFill>
                  <a:schemeClr val="dk1"/>
                </a:solidFill>
                <a:latin typeface="Calibri"/>
                <a:ea typeface="Calibri"/>
                <a:cs typeface="Calibri"/>
                <a:sym typeface="Calibri"/>
              </a:rPr>
              <a:t>, or </a:t>
            </a:r>
            <a:r>
              <a:rPr lang="en-US" sz="1400" b="0" i="1">
                <a:solidFill>
                  <a:schemeClr val="dk1"/>
                </a:solidFill>
                <a:latin typeface="Calibri"/>
                <a:ea typeface="Calibri"/>
                <a:cs typeface="Calibri"/>
                <a:sym typeface="Calibri"/>
              </a:rPr>
              <a:t>italic</a:t>
            </a:r>
            <a:r>
              <a:rPr lang="en-US" sz="1400" b="0" i="0">
                <a:solidFill>
                  <a:schemeClr val="dk1"/>
                </a:solidFill>
                <a:latin typeface="Calibri"/>
                <a:ea typeface="Calibri"/>
                <a:cs typeface="Calibri"/>
                <a:sym typeface="Calibri"/>
              </a:rPr>
              <a:t> type to highlight any important information. </a:t>
            </a:r>
            <a:endParaRPr sz="1400" b="0" i="0">
              <a:solidFill>
                <a:schemeClr val="dk1"/>
              </a:solidFill>
              <a:latin typeface="Calibri"/>
              <a:ea typeface="Calibri"/>
              <a:cs typeface="Calibri"/>
              <a:sym typeface="Calibri"/>
            </a:endParaRPr>
          </a:p>
        </p:txBody>
      </p:sp>
      <p:sp>
        <p:nvSpPr>
          <p:cNvPr id="83" name="Google Shape;83;p21"/>
          <p:cNvSpPr txBox="1"/>
          <p:nvPr/>
        </p:nvSpPr>
        <p:spPr>
          <a:xfrm>
            <a:off x="424839" y="2987294"/>
            <a:ext cx="805534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Use consistent sizing. </a:t>
            </a:r>
            <a:br>
              <a:rPr lang="en-US" sz="1600" b="1" i="0">
                <a:solidFill>
                  <a:schemeClr val="dk1"/>
                </a:solidFill>
                <a:latin typeface="Calibri"/>
                <a:ea typeface="Calibri"/>
                <a:cs typeface="Calibri"/>
                <a:sym typeface="Calibri"/>
              </a:rPr>
            </a:br>
            <a:r>
              <a:rPr lang="en-US" sz="1400" b="0" i="0">
                <a:solidFill>
                  <a:schemeClr val="dk1"/>
                </a:solidFill>
                <a:latin typeface="Calibri"/>
                <a:ea typeface="Calibri"/>
                <a:cs typeface="Calibri"/>
                <a:sym typeface="Calibri"/>
              </a:rPr>
              <a:t>The type in this template is auto set to keep things consistent and easy to read. Heading type should be no larger than </a:t>
            </a:r>
            <a:r>
              <a:rPr lang="en-US" sz="1400" b="1" i="0">
                <a:solidFill>
                  <a:schemeClr val="dk1"/>
                </a:solidFill>
                <a:latin typeface="Calibri"/>
                <a:ea typeface="Calibri"/>
                <a:cs typeface="Calibri"/>
                <a:sym typeface="Calibri"/>
              </a:rPr>
              <a:t>36pt </a:t>
            </a:r>
            <a:r>
              <a:rPr lang="en-US" sz="1400" b="0" i="0">
                <a:solidFill>
                  <a:schemeClr val="dk1"/>
                </a:solidFill>
                <a:latin typeface="Calibri"/>
                <a:ea typeface="Calibri"/>
                <a:cs typeface="Calibri"/>
                <a:sym typeface="Calibri"/>
              </a:rPr>
              <a:t>except for title slides. Body type (and bulleted lists) should not be any larger than </a:t>
            </a:r>
            <a:r>
              <a:rPr lang="en-US" sz="1400" b="1" i="0">
                <a:solidFill>
                  <a:schemeClr val="dk1"/>
                </a:solidFill>
                <a:latin typeface="Calibri"/>
                <a:ea typeface="Calibri"/>
                <a:cs typeface="Calibri"/>
                <a:sym typeface="Calibri"/>
              </a:rPr>
              <a:t>20pt</a:t>
            </a:r>
            <a:r>
              <a:rPr lang="en-US" sz="1400" b="0" i="0">
                <a:solidFill>
                  <a:schemeClr val="dk1"/>
                </a:solidFill>
                <a:latin typeface="Calibri"/>
                <a:ea typeface="Calibri"/>
                <a:cs typeface="Calibri"/>
                <a:sym typeface="Calibri"/>
              </a:rPr>
              <a:t>. </a:t>
            </a:r>
            <a:endParaRPr sz="1400" b="0" i="0">
              <a:solidFill>
                <a:schemeClr val="dk1"/>
              </a:solidFill>
              <a:latin typeface="Calibri"/>
              <a:ea typeface="Calibri"/>
              <a:cs typeface="Calibri"/>
              <a:sym typeface="Calibri"/>
            </a:endParaRPr>
          </a:p>
        </p:txBody>
      </p:sp>
      <p:sp>
        <p:nvSpPr>
          <p:cNvPr id="84" name="Google Shape;84;p21"/>
          <p:cNvSpPr txBox="1"/>
          <p:nvPr/>
        </p:nvSpPr>
        <p:spPr>
          <a:xfrm>
            <a:off x="424838" y="4012650"/>
            <a:ext cx="8055341" cy="9848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a:solidFill>
                  <a:schemeClr val="dk1"/>
                </a:solidFill>
                <a:latin typeface="Calibri"/>
                <a:ea typeface="Calibri"/>
                <a:cs typeface="Calibri"/>
                <a:sym typeface="Calibri"/>
              </a:rPr>
              <a:t>Avoid distracting styles. </a:t>
            </a:r>
            <a:br>
              <a:rPr lang="en-US" sz="1600" b="1" i="0">
                <a:solidFill>
                  <a:schemeClr val="dk1"/>
                </a:solidFill>
                <a:latin typeface="Calibri"/>
                <a:ea typeface="Calibri"/>
                <a:cs typeface="Calibri"/>
                <a:sym typeface="Calibri"/>
              </a:rPr>
            </a:br>
            <a:r>
              <a:rPr lang="en-US" sz="1400" b="0" i="0">
                <a:solidFill>
                  <a:schemeClr val="dk1"/>
                </a:solidFill>
                <a:latin typeface="Calibri"/>
                <a:ea typeface="Calibri"/>
                <a:cs typeface="Calibri"/>
                <a:sym typeface="Calibri"/>
              </a:rPr>
              <a:t>Text boxes should not be filled with any </a:t>
            </a:r>
            <a:r>
              <a:rPr lang="en-US" sz="1400" b="1" i="0">
                <a:solidFill>
                  <a:schemeClr val="dk1"/>
                </a:solidFill>
                <a:latin typeface="Calibri"/>
                <a:ea typeface="Calibri"/>
                <a:cs typeface="Calibri"/>
                <a:sym typeface="Calibri"/>
              </a:rPr>
              <a:t>color background</a:t>
            </a:r>
            <a:r>
              <a:rPr lang="en-US" sz="1400" b="0" i="0">
                <a:solidFill>
                  <a:schemeClr val="dk1"/>
                </a:solidFill>
                <a:latin typeface="Calibri"/>
                <a:ea typeface="Calibri"/>
                <a:cs typeface="Calibri"/>
                <a:sym typeface="Calibri"/>
              </a:rPr>
              <a:t>. Use colored type instead for the same highlighting/accent effect. Never use </a:t>
            </a:r>
            <a:r>
              <a:rPr lang="en-US" sz="1400" b="1" i="0">
                <a:solidFill>
                  <a:schemeClr val="dk1"/>
                </a:solidFill>
                <a:latin typeface="Calibri"/>
                <a:ea typeface="Calibri"/>
                <a:cs typeface="Calibri"/>
                <a:sym typeface="Calibri"/>
              </a:rPr>
              <a:t>word art </a:t>
            </a:r>
            <a:r>
              <a:rPr lang="en-US" sz="1400" b="0" i="0">
                <a:solidFill>
                  <a:schemeClr val="dk1"/>
                </a:solidFill>
                <a:latin typeface="Calibri"/>
                <a:ea typeface="Calibri"/>
                <a:cs typeface="Calibri"/>
                <a:sym typeface="Calibri"/>
              </a:rPr>
              <a:t>or any shadowing/outline on type. Remember: </a:t>
            </a:r>
            <a:r>
              <a:rPr lang="en-US" sz="1400" b="1" i="0">
                <a:solidFill>
                  <a:schemeClr val="dk1"/>
                </a:solidFill>
                <a:latin typeface="Calibri"/>
                <a:ea typeface="Calibri"/>
                <a:cs typeface="Calibri"/>
                <a:sym typeface="Calibri"/>
              </a:rPr>
              <a:t>Less is more </a:t>
            </a:r>
            <a:r>
              <a:rPr lang="en-US" sz="1400" b="0" i="0">
                <a:solidFill>
                  <a:schemeClr val="dk1"/>
                </a:solidFill>
                <a:latin typeface="Calibri"/>
                <a:ea typeface="Calibri"/>
                <a:cs typeface="Calibri"/>
                <a:sym typeface="Calibri"/>
              </a:rPr>
              <a:t>in terms of visibility and readability.  </a:t>
            </a:r>
            <a:endParaRPr sz="1400" b="0" i="0">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spTree>
      <p:nvGrpSpPr>
        <p:cNvPr id="1" name="Shape 85"/>
        <p:cNvGrpSpPr/>
        <p:nvPr/>
      </p:nvGrpSpPr>
      <p:grpSpPr>
        <a:xfrm>
          <a:off x="0" y="0"/>
          <a:ext cx="0" cy="0"/>
          <a:chOff x="0" y="0"/>
          <a:chExt cx="0" cy="0"/>
        </a:xfrm>
      </p:grpSpPr>
      <p:sp>
        <p:nvSpPr>
          <p:cNvPr id="86" name="Google Shape;86;p22"/>
          <p:cNvSpPr/>
          <p:nvPr/>
        </p:nvSpPr>
        <p:spPr>
          <a:xfrm>
            <a:off x="-2" y="4664147"/>
            <a:ext cx="9151089" cy="0"/>
          </a:xfrm>
          <a:prstGeom prst="rtTriangle">
            <a:avLst/>
          </a:prstGeom>
          <a:gradFill>
            <a:gsLst>
              <a:gs pos="0">
                <a:srgbClr val="1D619E"/>
              </a:gs>
              <a:gs pos="55000">
                <a:srgbClr val="60A7F2"/>
              </a:gs>
              <a:gs pos="100000">
                <a:srgbClr val="1D619E"/>
              </a:gs>
            </a:gsLst>
            <a:lin ang="3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7" name="Google Shape;87;p22"/>
          <p:cNvSpPr txBox="1">
            <a:spLocks noGrp="1"/>
          </p:cNvSpPr>
          <p:nvPr>
            <p:ph type="ctrTitle"/>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lvl1pPr marR="0" lvl="0" algn="r" rtl="0">
              <a:lnSpc>
                <a:spcPct val="90000"/>
              </a:lnSpc>
              <a:spcBef>
                <a:spcPts val="0"/>
              </a:spcBef>
              <a:spcAft>
                <a:spcPts val="0"/>
              </a:spcAft>
              <a:buClr>
                <a:schemeClr val="dk2"/>
              </a:buClr>
              <a:buSzPts val="4800"/>
              <a:buFont typeface="Calibri"/>
              <a:buNone/>
              <a:defRPr sz="48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22"/>
          <p:cNvSpPr txBox="1">
            <a:spLocks noGrp="1"/>
          </p:cNvSpPr>
          <p:nvPr>
            <p:ph type="subTitle" idx="1"/>
          </p:nvPr>
        </p:nvSpPr>
        <p:spPr>
          <a:xfrm>
            <a:off x="685800" y="3611607"/>
            <a:ext cx="7772400" cy="1199704"/>
          </a:xfrm>
          <a:prstGeom prst="rect">
            <a:avLst/>
          </a:prstGeom>
          <a:noFill/>
          <a:ln>
            <a:noFill/>
          </a:ln>
        </p:spPr>
        <p:txBody>
          <a:bodyPr spcFirstLastPara="1" wrap="square" lIns="45700" tIns="45700" rIns="45700" bIns="45700" anchor="t" anchorCtr="0">
            <a:noAutofit/>
          </a:bodyPr>
          <a:lstStyle>
            <a:lvl1pPr marR="64008" lvl="0" algn="r" rtl="0">
              <a:lnSpc>
                <a:spcPct val="90000"/>
              </a:lnSpc>
              <a:spcBef>
                <a:spcPts val="1000"/>
              </a:spcBef>
              <a:spcAft>
                <a:spcPts val="0"/>
              </a:spcAft>
              <a:buClr>
                <a:schemeClr val="dk2"/>
              </a:buClr>
              <a:buSzPts val="2800"/>
              <a:buFont typeface="Arial"/>
              <a:buNone/>
              <a:defRPr sz="2800" b="0" i="0" u="none" strike="noStrike" cap="none">
                <a:solidFill>
                  <a:schemeClr val="dk2"/>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9pPr>
          </a:lstStyle>
          <a:p>
            <a:endParaRPr/>
          </a:p>
        </p:txBody>
      </p:sp>
      <p:grpSp>
        <p:nvGrpSpPr>
          <p:cNvPr id="89" name="Google Shape;89;p22"/>
          <p:cNvGrpSpPr/>
          <p:nvPr/>
        </p:nvGrpSpPr>
        <p:grpSpPr>
          <a:xfrm>
            <a:off x="-3765" y="4953000"/>
            <a:ext cx="9147765" cy="1912088"/>
            <a:chOff x="-3765" y="4832896"/>
            <a:chExt cx="9147765" cy="2032192"/>
          </a:xfrm>
        </p:grpSpPr>
        <p:sp>
          <p:nvSpPr>
            <p:cNvPr id="90" name="Google Shape;90;p22"/>
            <p:cNvSpPr/>
            <p:nvPr/>
          </p:nvSpPr>
          <p:spPr>
            <a:xfrm>
              <a:off x="1687513" y="4832896"/>
              <a:ext cx="7456487" cy="518816"/>
            </a:xfrm>
            <a:custGeom>
              <a:avLst/>
              <a:gdLst/>
              <a:ahLst/>
              <a:cxnLst/>
              <a:rect l="l" t="t" r="r" b="b"/>
              <a:pathLst>
                <a:path w="4697" h="367" extrusionOk="0">
                  <a:moveTo>
                    <a:pt x="4697" y="0"/>
                  </a:moveTo>
                  <a:lnTo>
                    <a:pt x="4697" y="367"/>
                  </a:lnTo>
                  <a:lnTo>
                    <a:pt x="0" y="218"/>
                  </a:lnTo>
                  <a:lnTo>
                    <a:pt x="4697" y="0"/>
                  </a:lnTo>
                  <a:close/>
                </a:path>
              </a:pathLst>
            </a:custGeom>
            <a:solidFill>
              <a:srgbClr val="A6C4E9">
                <a:alpha val="4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22"/>
            <p:cNvSpPr/>
            <p:nvPr/>
          </p:nvSpPr>
          <p:spPr>
            <a:xfrm>
              <a:off x="35443" y="5135526"/>
              <a:ext cx="9108557"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22"/>
            <p:cNvSpPr/>
            <p:nvPr/>
          </p:nvSpPr>
          <p:spPr>
            <a:xfrm>
              <a:off x="0" y="4883888"/>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93" name="Google Shape;93;p22"/>
            <p:cNvCxnSpPr/>
            <p:nvPr/>
          </p:nvCxnSpPr>
          <p:spPr>
            <a:xfrm>
              <a:off x="-3765" y="4880373"/>
              <a:ext cx="9147765" cy="839943"/>
            </a:xfrm>
            <a:prstGeom prst="straightConnector1">
              <a:avLst/>
            </a:prstGeom>
            <a:noFill/>
            <a:ln w="12050" cap="flat" cmpd="sng">
              <a:solidFill>
                <a:srgbClr val="9FBFE6"/>
              </a:solidFill>
              <a:prstDash val="solid"/>
              <a:miter lim="800000"/>
              <a:headEnd type="none" w="sm" len="sm"/>
              <a:tailEnd type="none" w="sm" len="sm"/>
            </a:ln>
          </p:spPr>
        </p:cxnSp>
      </p:grpSp>
      <p:sp>
        <p:nvSpPr>
          <p:cNvPr id="94" name="Google Shape;94;p2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2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rgbClr val="E9EFF7"/>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22"/>
          <p:cNvSpPr txBox="1">
            <a:spLocks noGrp="1"/>
          </p:cNvSpPr>
          <p:nvPr>
            <p:ph type="sldNum" idx="12"/>
          </p:nvPr>
        </p:nvSpPr>
        <p:spPr>
          <a:xfrm>
            <a:off x="6422781"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FFFFFF"/>
                </a:solidFill>
                <a:latin typeface="Calibri"/>
                <a:ea typeface="Calibri"/>
                <a:cs typeface="Calibri"/>
                <a:sym typeface="Calibri"/>
              </a:defRPr>
            </a:lvl1pPr>
            <a:lvl2pPr marL="0" lvl="1" indent="0" algn="r">
              <a:spcBef>
                <a:spcPts val="0"/>
              </a:spcBef>
              <a:buNone/>
              <a:defRPr sz="1400">
                <a:solidFill>
                  <a:srgbClr val="FFFFFF"/>
                </a:solidFill>
                <a:latin typeface="Calibri"/>
                <a:ea typeface="Calibri"/>
                <a:cs typeface="Calibri"/>
                <a:sym typeface="Calibri"/>
              </a:defRPr>
            </a:lvl2pPr>
            <a:lvl3pPr marL="0" lvl="2" indent="0" algn="r">
              <a:spcBef>
                <a:spcPts val="0"/>
              </a:spcBef>
              <a:buNone/>
              <a:defRPr sz="1400">
                <a:solidFill>
                  <a:srgbClr val="FFFFFF"/>
                </a:solidFill>
                <a:latin typeface="Calibri"/>
                <a:ea typeface="Calibri"/>
                <a:cs typeface="Calibri"/>
                <a:sym typeface="Calibri"/>
              </a:defRPr>
            </a:lvl3pPr>
            <a:lvl4pPr marL="0" lvl="3" indent="0" algn="r">
              <a:spcBef>
                <a:spcPts val="0"/>
              </a:spcBef>
              <a:buNone/>
              <a:defRPr sz="1400">
                <a:solidFill>
                  <a:srgbClr val="FFFFFF"/>
                </a:solidFill>
                <a:latin typeface="Calibri"/>
                <a:ea typeface="Calibri"/>
                <a:cs typeface="Calibri"/>
                <a:sym typeface="Calibri"/>
              </a:defRPr>
            </a:lvl4pPr>
            <a:lvl5pPr marL="0" lvl="4" indent="0" algn="r">
              <a:spcBef>
                <a:spcPts val="0"/>
              </a:spcBef>
              <a:buNone/>
              <a:defRPr sz="1400">
                <a:solidFill>
                  <a:srgbClr val="FFFFFF"/>
                </a:solidFill>
                <a:latin typeface="Calibri"/>
                <a:ea typeface="Calibri"/>
                <a:cs typeface="Calibri"/>
                <a:sym typeface="Calibri"/>
              </a:defRPr>
            </a:lvl5pPr>
            <a:lvl6pPr marL="0" lvl="5" indent="0" algn="r">
              <a:spcBef>
                <a:spcPts val="0"/>
              </a:spcBef>
              <a:buNone/>
              <a:defRPr sz="1400">
                <a:solidFill>
                  <a:srgbClr val="FFFFFF"/>
                </a:solidFill>
                <a:latin typeface="Calibri"/>
                <a:ea typeface="Calibri"/>
                <a:cs typeface="Calibri"/>
                <a:sym typeface="Calibri"/>
              </a:defRPr>
            </a:lvl6pPr>
            <a:lvl7pPr marL="0" lvl="6" indent="0" algn="r">
              <a:spcBef>
                <a:spcPts val="0"/>
              </a:spcBef>
              <a:buNone/>
              <a:defRPr sz="1400">
                <a:solidFill>
                  <a:srgbClr val="FFFFFF"/>
                </a:solidFill>
                <a:latin typeface="Calibri"/>
                <a:ea typeface="Calibri"/>
                <a:cs typeface="Calibri"/>
                <a:sym typeface="Calibri"/>
              </a:defRPr>
            </a:lvl7pPr>
            <a:lvl8pPr marL="0" lvl="7" indent="0" algn="r">
              <a:spcBef>
                <a:spcPts val="0"/>
              </a:spcBef>
              <a:buNone/>
              <a:defRPr sz="1400">
                <a:solidFill>
                  <a:srgbClr val="FFFFFF"/>
                </a:solidFill>
                <a:latin typeface="Calibri"/>
                <a:ea typeface="Calibri"/>
                <a:cs typeface="Calibri"/>
                <a:sym typeface="Calibri"/>
              </a:defRPr>
            </a:lvl8pPr>
            <a:lvl9pPr marL="0" lvl="8" indent="0" algn="r">
              <a:spcBef>
                <a:spcPts val="0"/>
              </a:spcBef>
              <a:buNone/>
              <a:defRPr sz="14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709739"/>
            <a:ext cx="7886700" cy="2852737"/>
          </a:xfrm>
          <a:prstGeom prst="rect">
            <a:avLst/>
          </a:prstGeom>
        </p:spPr>
        <p:txBody>
          <a:bodyPr anchor="b"/>
          <a:lstStyle>
            <a:lvl1pPr>
              <a:defRPr sz="2800" b="1">
                <a:solidFill>
                  <a:schemeClr val="accent2"/>
                </a:solidFill>
              </a:defRPr>
            </a:lvl1pPr>
          </a:lstStyle>
          <a:p>
            <a:r>
              <a:rPr lang="en-US" dirty="0"/>
              <a:t>Click to edit divider/section title</a:t>
            </a:r>
          </a:p>
        </p:txBody>
      </p:sp>
      <p:sp>
        <p:nvSpPr>
          <p:cNvPr id="3" name="Text Placeholder 2"/>
          <p:cNvSpPr>
            <a:spLocks noGrp="1"/>
          </p:cNvSpPr>
          <p:nvPr>
            <p:ph type="body" idx="1" hasCustomPrompt="1"/>
          </p:nvPr>
        </p:nvSpPr>
        <p:spPr>
          <a:xfrm>
            <a:off x="623888" y="4589464"/>
            <a:ext cx="7886700" cy="1500187"/>
          </a:xfrm>
          <a:prstGeom prst="rect">
            <a:avLst/>
          </a:prstGeom>
        </p:spPr>
        <p:txBody>
          <a:bodyPr/>
          <a:lstStyle>
            <a:lvl1pPr marL="0" indent="0">
              <a:buNone/>
              <a:defRPr sz="1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divider/section subtitle</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113C4B-6DF9-9748-9E72-6C0B06697B8C}" type="slidenum">
              <a:rPr lang="en-US" smtClean="0"/>
              <a:t>‹#›</a:t>
            </a:fld>
            <a:endParaRPr lang="en-US"/>
          </a:p>
        </p:txBody>
      </p:sp>
    </p:spTree>
    <p:extLst>
      <p:ext uri="{BB962C8B-B14F-4D97-AF65-F5344CB8AC3E}">
        <p14:creationId xmlns:p14="http://schemas.microsoft.com/office/powerpoint/2010/main" val="207326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8"/>
        <p:cNvGrpSpPr/>
        <p:nvPr/>
      </p:nvGrpSpPr>
      <p:grpSpPr>
        <a:xfrm>
          <a:off x="0" y="0"/>
          <a:ext cx="0" cy="0"/>
          <a:chOff x="0" y="0"/>
          <a:chExt cx="0" cy="0"/>
        </a:xfrm>
      </p:grpSpPr>
      <p:sp>
        <p:nvSpPr>
          <p:cNvPr id="49" name="Google Shape;49;p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Calibri"/>
              <a:buNone/>
              <a:defRPr sz="2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0" name="Google Shape;50;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1" name="Google Shape;51;p18"/>
          <p:cNvCxnSpPr/>
          <p:nvPr/>
        </p:nvCxnSpPr>
        <p:spPr>
          <a:xfrm>
            <a:off x="729048" y="818081"/>
            <a:ext cx="7761588" cy="0"/>
          </a:xfrm>
          <a:prstGeom prst="straightConnector1">
            <a:avLst/>
          </a:prstGeom>
          <a:noFill/>
          <a:ln w="38100"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237583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p:nvPr/>
        </p:nvSpPr>
        <p:spPr>
          <a:xfrm>
            <a:off x="0" y="6283570"/>
            <a:ext cx="9144000" cy="44963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1;p12"/>
          <p:cNvSpPr/>
          <p:nvPr/>
        </p:nvSpPr>
        <p:spPr>
          <a:xfrm>
            <a:off x="7983415" y="6084277"/>
            <a:ext cx="703385" cy="77372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 name="Google Shape;12;p12"/>
          <p:cNvPicPr preferRelativeResize="0"/>
          <p:nvPr/>
        </p:nvPicPr>
        <p:blipFill rotWithShape="1">
          <a:blip r:embed="rId12">
            <a:alphaModFix/>
          </a:blip>
          <a:srcRect l="41533" t="47663"/>
          <a:stretch/>
        </p:blipFill>
        <p:spPr>
          <a:xfrm>
            <a:off x="926124" y="6383016"/>
            <a:ext cx="1266092" cy="318262"/>
          </a:xfrm>
          <a:prstGeom prst="rect">
            <a:avLst/>
          </a:prstGeom>
          <a:noFill/>
          <a:ln>
            <a:noFill/>
          </a:ln>
        </p:spPr>
      </p:pic>
      <p:pic>
        <p:nvPicPr>
          <p:cNvPr id="13" name="Google Shape;13;p12"/>
          <p:cNvPicPr preferRelativeResize="0"/>
          <p:nvPr/>
        </p:nvPicPr>
        <p:blipFill rotWithShape="1">
          <a:blip r:embed="rId13">
            <a:alphaModFix/>
          </a:blip>
          <a:srcRect b="20580"/>
          <a:stretch/>
        </p:blipFill>
        <p:spPr>
          <a:xfrm>
            <a:off x="381000" y="6327215"/>
            <a:ext cx="521677" cy="362340"/>
          </a:xfrm>
          <a:prstGeom prst="rect">
            <a:avLst/>
          </a:prstGeom>
          <a:noFill/>
          <a:ln>
            <a:noFill/>
          </a:ln>
        </p:spPr>
      </p:pic>
      <p:sp>
        <p:nvSpPr>
          <p:cNvPr id="14" name="Google Shape;14;p12"/>
          <p:cNvSpPr txBox="1">
            <a:spLocks noGrp="1"/>
          </p:cNvSpPr>
          <p:nvPr>
            <p:ph type="sldNum" idx="12"/>
          </p:nvPr>
        </p:nvSpPr>
        <p:spPr>
          <a:xfrm>
            <a:off x="6422781" y="6356351"/>
            <a:ext cx="20574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i="0" u="none" strike="noStrike" cap="none">
                <a:solidFill>
                  <a:schemeClr val="lt1"/>
                </a:solidFill>
                <a:latin typeface="Calibri"/>
                <a:ea typeface="Calibri"/>
                <a:cs typeface="Calibri"/>
                <a:sym typeface="Calibri"/>
              </a:defRPr>
            </a:lvl1pPr>
            <a:lvl2pPr marL="0" marR="0" lvl="1" indent="0" algn="r" rtl="0">
              <a:spcBef>
                <a:spcPts val="0"/>
              </a:spcBef>
              <a:buNone/>
              <a:defRPr sz="1400" b="0" i="0" u="none" strike="noStrike" cap="none">
                <a:solidFill>
                  <a:schemeClr val="lt1"/>
                </a:solidFill>
                <a:latin typeface="Calibri"/>
                <a:ea typeface="Calibri"/>
                <a:cs typeface="Calibri"/>
                <a:sym typeface="Calibri"/>
              </a:defRPr>
            </a:lvl2pPr>
            <a:lvl3pPr marL="0" marR="0" lvl="2" indent="0" algn="r" rtl="0">
              <a:spcBef>
                <a:spcPts val="0"/>
              </a:spcBef>
              <a:buNone/>
              <a:defRPr sz="1400" b="0" i="0" u="none" strike="noStrike" cap="none">
                <a:solidFill>
                  <a:schemeClr val="lt1"/>
                </a:solidFill>
                <a:latin typeface="Calibri"/>
                <a:ea typeface="Calibri"/>
                <a:cs typeface="Calibri"/>
                <a:sym typeface="Calibri"/>
              </a:defRPr>
            </a:lvl3pPr>
            <a:lvl4pPr marL="0" marR="0" lvl="3" indent="0" algn="r" rtl="0">
              <a:spcBef>
                <a:spcPts val="0"/>
              </a:spcBef>
              <a:buNone/>
              <a:defRPr sz="1400" b="0" i="0" u="none" strike="noStrike" cap="none">
                <a:solidFill>
                  <a:schemeClr val="lt1"/>
                </a:solidFill>
                <a:latin typeface="Calibri"/>
                <a:ea typeface="Calibri"/>
                <a:cs typeface="Calibri"/>
                <a:sym typeface="Calibri"/>
              </a:defRPr>
            </a:lvl4pPr>
            <a:lvl5pPr marL="0" marR="0" lvl="4" indent="0" algn="r" rtl="0">
              <a:spcBef>
                <a:spcPts val="0"/>
              </a:spcBef>
              <a:buNone/>
              <a:defRPr sz="1400" b="0" i="0" u="none" strike="noStrike" cap="none">
                <a:solidFill>
                  <a:schemeClr val="lt1"/>
                </a:solidFill>
                <a:latin typeface="Calibri"/>
                <a:ea typeface="Calibri"/>
                <a:cs typeface="Calibri"/>
                <a:sym typeface="Calibri"/>
              </a:defRPr>
            </a:lvl5pPr>
            <a:lvl6pPr marL="0" marR="0" lvl="5" indent="0" algn="r" rtl="0">
              <a:spcBef>
                <a:spcPts val="0"/>
              </a:spcBef>
              <a:buNone/>
              <a:defRPr sz="1400" b="0" i="0" u="none" strike="noStrike" cap="none">
                <a:solidFill>
                  <a:schemeClr val="lt1"/>
                </a:solidFill>
                <a:latin typeface="Calibri"/>
                <a:ea typeface="Calibri"/>
                <a:cs typeface="Calibri"/>
                <a:sym typeface="Calibri"/>
              </a:defRPr>
            </a:lvl6pPr>
            <a:lvl7pPr marL="0" marR="0" lvl="6" indent="0" algn="r" rtl="0">
              <a:spcBef>
                <a:spcPts val="0"/>
              </a:spcBef>
              <a:buNone/>
              <a:defRPr sz="1400" b="0" i="0" u="none" strike="noStrike" cap="none">
                <a:solidFill>
                  <a:schemeClr val="lt1"/>
                </a:solidFill>
                <a:latin typeface="Calibri"/>
                <a:ea typeface="Calibri"/>
                <a:cs typeface="Calibri"/>
                <a:sym typeface="Calibri"/>
              </a:defRPr>
            </a:lvl7pPr>
            <a:lvl8pPr marL="0" marR="0" lvl="7" indent="0" algn="r" rtl="0">
              <a:spcBef>
                <a:spcPts val="0"/>
              </a:spcBef>
              <a:buNone/>
              <a:defRPr sz="1400" b="0" i="0" u="none" strike="noStrike" cap="none">
                <a:solidFill>
                  <a:schemeClr val="lt1"/>
                </a:solidFill>
                <a:latin typeface="Calibri"/>
                <a:ea typeface="Calibri"/>
                <a:cs typeface="Calibri"/>
                <a:sym typeface="Calibri"/>
              </a:defRPr>
            </a:lvl8pPr>
            <a:lvl9pPr marL="0" marR="0" lvl="8" indent="0" algn="r" rtl="0">
              <a:spcBef>
                <a:spcPts val="0"/>
              </a:spcBef>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5" r:id="rId5"/>
    <p:sldLayoutId id="2147483656" r:id="rId6"/>
    <p:sldLayoutId id="2147483657" r:id="rId7"/>
    <p:sldLayoutId id="2147483658" r:id="rId8"/>
    <p:sldLayoutId id="2147483659" r:id="rId9"/>
    <p:sldLayoutId id="214748366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4400"/>
              <a:buFont typeface="Calibri"/>
              <a:buNone/>
            </a:pPr>
            <a:r>
              <a:rPr lang="en-US" dirty="0"/>
              <a:t>Youth Homelessness Demonstration Program (YHDP) On-Site Meeting</a:t>
            </a:r>
            <a:endParaRPr dirty="0"/>
          </a:p>
        </p:txBody>
      </p:sp>
      <p:sp>
        <p:nvSpPr>
          <p:cNvPr id="102" name="Google Shape;102;p1"/>
          <p:cNvSpPr txBox="1">
            <a:spLocks noGrp="1"/>
          </p:cNvSpPr>
          <p:nvPr>
            <p:ph type="sldNum" idx="12"/>
          </p:nvPr>
        </p:nvSpPr>
        <p:spPr>
          <a:xfrm>
            <a:off x="6493119" y="6356351"/>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a:t>
            </a:fld>
            <a:endParaRPr/>
          </a:p>
        </p:txBody>
      </p:sp>
      <p:sp>
        <p:nvSpPr>
          <p:cNvPr id="103" name="Google Shape;103;p1"/>
          <p:cNvSpPr txBox="1">
            <a:spLocks noGrp="1"/>
          </p:cNvSpPr>
          <p:nvPr>
            <p:ph type="body" idx="2"/>
          </p:nvPr>
        </p:nvSpPr>
        <p:spPr>
          <a:xfrm>
            <a:off x="685800" y="4395788"/>
            <a:ext cx="6858000" cy="3619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EABAB"/>
              </a:buClr>
              <a:buSzPts val="1800"/>
              <a:buNone/>
            </a:pPr>
            <a:r>
              <a:rPr lang="en-US" dirty="0"/>
              <a:t>Lauren Knott &amp; </a:t>
            </a:r>
            <a:r>
              <a:rPr lang="en-US" dirty="0" smtClean="0"/>
              <a:t>Jenna Espinosa</a:t>
            </a:r>
            <a:endParaRPr dirty="0"/>
          </a:p>
        </p:txBody>
      </p:sp>
      <p:sp>
        <p:nvSpPr>
          <p:cNvPr id="104" name="Google Shape;104;p1"/>
          <p:cNvSpPr txBox="1">
            <a:spLocks noGrp="1"/>
          </p:cNvSpPr>
          <p:nvPr>
            <p:ph type="body" idx="3"/>
          </p:nvPr>
        </p:nvSpPr>
        <p:spPr>
          <a:xfrm>
            <a:off x="685800" y="4755214"/>
            <a:ext cx="6858000" cy="3619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AEABAB"/>
              </a:buClr>
              <a:buSzPts val="1800"/>
              <a:buNone/>
            </a:pPr>
            <a:r>
              <a:rPr lang="en-US" dirty="0" smtClean="0"/>
              <a:t>December 4, </a:t>
            </a:r>
            <a:r>
              <a:rPr lang="en-US" dirty="0"/>
              <a:t>2019</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a:t>Welcome and Introductions</a:t>
            </a:r>
            <a:endParaRPr/>
          </a:p>
        </p:txBody>
      </p:sp>
      <p:sp>
        <p:nvSpPr>
          <p:cNvPr id="110" name="Google Shape;110;p2"/>
          <p:cNvSpPr txBox="1">
            <a:spLocks noGrp="1"/>
          </p:cNvSpPr>
          <p:nvPr>
            <p:ph type="body" idx="1"/>
          </p:nvPr>
        </p:nvSpPr>
        <p:spPr>
          <a:xfrm>
            <a:off x="628650" y="1312985"/>
            <a:ext cx="7886700" cy="486397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Char char="•"/>
            </a:pPr>
            <a:r>
              <a:rPr lang="en-US" dirty="0"/>
              <a:t>Name</a:t>
            </a:r>
          </a:p>
          <a:p>
            <a:pPr marL="228600" lvl="0" indent="-228600" algn="l" rtl="0">
              <a:lnSpc>
                <a:spcPct val="90000"/>
              </a:lnSpc>
              <a:spcBef>
                <a:spcPts val="1000"/>
              </a:spcBef>
              <a:spcAft>
                <a:spcPts val="0"/>
              </a:spcAft>
              <a:buClr>
                <a:schemeClr val="dk1"/>
              </a:buClr>
              <a:buSzPts val="1600"/>
              <a:buChar char="•"/>
            </a:pPr>
            <a:r>
              <a:rPr lang="en-US" dirty="0"/>
              <a:t>Pronouns (he/she/they?)</a:t>
            </a:r>
          </a:p>
          <a:p>
            <a:pPr marL="228600" lvl="0" indent="-228600" algn="l" rtl="0">
              <a:lnSpc>
                <a:spcPct val="90000"/>
              </a:lnSpc>
              <a:spcBef>
                <a:spcPts val="1000"/>
              </a:spcBef>
              <a:spcAft>
                <a:spcPts val="0"/>
              </a:spcAft>
              <a:buClr>
                <a:schemeClr val="dk1"/>
              </a:buClr>
              <a:buSzPts val="1600"/>
              <a:buChar char="•"/>
            </a:pPr>
            <a:r>
              <a:rPr lang="en-US" dirty="0" smtClean="0"/>
              <a:t>Icebreaker Q: If you could be any animal, what would you be and why?</a:t>
            </a:r>
            <a:endParaRPr dirty="0"/>
          </a:p>
        </p:txBody>
      </p:sp>
      <p:sp>
        <p:nvSpPr>
          <p:cNvPr id="111" name="Google Shape;111;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a:t>
            </a:fld>
            <a:endParaRPr/>
          </a:p>
        </p:txBody>
      </p:sp>
      <p:pic>
        <p:nvPicPr>
          <p:cNvPr id="4" name="Picture 3"/>
          <p:cNvPicPr>
            <a:picLocks noChangeAspect="1"/>
          </p:cNvPicPr>
          <p:nvPr/>
        </p:nvPicPr>
        <p:blipFill>
          <a:blip r:embed="rId3"/>
          <a:stretch>
            <a:fillRect/>
          </a:stretch>
        </p:blipFill>
        <p:spPr>
          <a:xfrm>
            <a:off x="5131651" y="2787647"/>
            <a:ext cx="3016063" cy="301606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8"/>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dirty="0"/>
              <a:t>Today’s Agenda</a:t>
            </a:r>
            <a:endParaRPr dirty="0">
              <a:latin typeface="Calibri"/>
              <a:ea typeface="Calibri"/>
              <a:cs typeface="Calibri"/>
              <a:sym typeface="Calibri"/>
            </a:endParaRPr>
          </a:p>
        </p:txBody>
      </p:sp>
      <p:sp>
        <p:nvSpPr>
          <p:cNvPr id="166" name="Google Shape;166;p8"/>
          <p:cNvSpPr txBox="1">
            <a:spLocks noGrp="1"/>
          </p:cNvSpPr>
          <p:nvPr>
            <p:ph type="body" idx="1"/>
          </p:nvPr>
        </p:nvSpPr>
        <p:spPr>
          <a:xfrm>
            <a:off x="628650" y="1312985"/>
            <a:ext cx="7886700" cy="486397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dk1"/>
              </a:buClr>
              <a:buSzPts val="1600"/>
              <a:buChar char="•"/>
            </a:pPr>
            <a:r>
              <a:rPr lang="en-US" dirty="0" smtClean="0"/>
              <a:t>Quick recap of October meeting</a:t>
            </a:r>
          </a:p>
          <a:p>
            <a:pPr marL="228600" indent="-228600"/>
            <a:r>
              <a:rPr lang="en-US" dirty="0" smtClean="0"/>
              <a:t>Recap of decision making </a:t>
            </a:r>
            <a:r>
              <a:rPr lang="en-US" dirty="0"/>
              <a:t>structure</a:t>
            </a:r>
          </a:p>
          <a:p>
            <a:pPr marL="228600" lvl="0" indent="-228600" algn="l" rtl="0">
              <a:lnSpc>
                <a:spcPct val="90000"/>
              </a:lnSpc>
              <a:spcBef>
                <a:spcPts val="1000"/>
              </a:spcBef>
              <a:spcAft>
                <a:spcPts val="0"/>
              </a:spcAft>
              <a:buClr>
                <a:schemeClr val="dk1"/>
              </a:buClr>
              <a:buSzPts val="1600"/>
              <a:buChar char="•"/>
            </a:pPr>
            <a:r>
              <a:rPr lang="en-US" dirty="0" smtClean="0"/>
              <a:t>DEBUT of vision and guiding principles</a:t>
            </a:r>
            <a:endParaRPr lang="en-US" dirty="0"/>
          </a:p>
          <a:p>
            <a:pPr marL="228600" lvl="0" indent="-228600" algn="l" rtl="0">
              <a:lnSpc>
                <a:spcPct val="90000"/>
              </a:lnSpc>
              <a:spcBef>
                <a:spcPts val="1000"/>
              </a:spcBef>
              <a:spcAft>
                <a:spcPts val="0"/>
              </a:spcAft>
              <a:buClr>
                <a:schemeClr val="dk1"/>
              </a:buClr>
              <a:buSzPts val="1600"/>
              <a:buChar char="•"/>
            </a:pPr>
            <a:r>
              <a:rPr lang="en-US" dirty="0" smtClean="0"/>
              <a:t>Data Walk</a:t>
            </a:r>
            <a:endParaRPr lang="en-US" dirty="0"/>
          </a:p>
          <a:p>
            <a:pPr marL="228600" lvl="0" indent="-228600" algn="l" rtl="0">
              <a:lnSpc>
                <a:spcPct val="90000"/>
              </a:lnSpc>
              <a:spcBef>
                <a:spcPts val="1000"/>
              </a:spcBef>
              <a:spcAft>
                <a:spcPts val="0"/>
              </a:spcAft>
              <a:buClr>
                <a:schemeClr val="dk1"/>
              </a:buClr>
              <a:buSzPts val="1600"/>
              <a:buChar char="•"/>
            </a:pPr>
            <a:r>
              <a:rPr lang="en-US" dirty="0" smtClean="0">
                <a:solidFill>
                  <a:schemeClr val="accent2">
                    <a:lumMod val="75000"/>
                  </a:schemeClr>
                </a:solidFill>
              </a:rPr>
              <a:t>LUNCH!</a:t>
            </a:r>
            <a:endParaRPr lang="en-US" dirty="0"/>
          </a:p>
          <a:p>
            <a:pPr marL="228600" lvl="0" indent="-228600" algn="l" rtl="0">
              <a:lnSpc>
                <a:spcPct val="90000"/>
              </a:lnSpc>
              <a:spcBef>
                <a:spcPts val="1000"/>
              </a:spcBef>
              <a:spcAft>
                <a:spcPts val="0"/>
              </a:spcAft>
              <a:buClr>
                <a:schemeClr val="dk1"/>
              </a:buClr>
              <a:buSzPts val="1600"/>
              <a:buChar char="•"/>
            </a:pPr>
            <a:r>
              <a:rPr lang="en-US" dirty="0"/>
              <a:t>System </a:t>
            </a:r>
            <a:r>
              <a:rPr lang="en-US" dirty="0" smtClean="0"/>
              <a:t>Mapping</a:t>
            </a:r>
          </a:p>
          <a:p>
            <a:pPr marL="228600" lvl="0" indent="-228600" algn="l" rtl="0">
              <a:lnSpc>
                <a:spcPct val="90000"/>
              </a:lnSpc>
              <a:spcBef>
                <a:spcPts val="1000"/>
              </a:spcBef>
              <a:spcAft>
                <a:spcPts val="0"/>
              </a:spcAft>
              <a:buClr>
                <a:schemeClr val="dk1"/>
              </a:buClr>
              <a:buSzPts val="1600"/>
              <a:buChar char="•"/>
            </a:pPr>
            <a:r>
              <a:rPr lang="en-US" dirty="0" smtClean="0"/>
              <a:t>Authentic Youth </a:t>
            </a:r>
            <a:r>
              <a:rPr lang="en-US" smtClean="0"/>
              <a:t>Collaboration with TCU</a:t>
            </a:r>
            <a:endParaRPr dirty="0"/>
          </a:p>
        </p:txBody>
      </p:sp>
    </p:spTree>
    <p:extLst>
      <p:ext uri="{BB962C8B-B14F-4D97-AF65-F5344CB8AC3E}">
        <p14:creationId xmlns:p14="http://schemas.microsoft.com/office/powerpoint/2010/main" val="551335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dirty="0">
                <a:latin typeface="Calibri"/>
                <a:ea typeface="Calibri"/>
                <a:cs typeface="Calibri"/>
                <a:sym typeface="Calibri"/>
              </a:rPr>
              <a:t>YHDP Key Requirements – A Recap</a:t>
            </a:r>
            <a:endParaRPr dirty="0">
              <a:latin typeface="Calibri"/>
              <a:ea typeface="Calibri"/>
              <a:cs typeface="Calibri"/>
              <a:sym typeface="Calibri"/>
            </a:endParaRPr>
          </a:p>
        </p:txBody>
      </p:sp>
      <p:sp>
        <p:nvSpPr>
          <p:cNvPr id="136" name="Google Shape;136;p5"/>
          <p:cNvSpPr txBox="1">
            <a:spLocks noGrp="1"/>
          </p:cNvSpPr>
          <p:nvPr>
            <p:ph type="body" idx="1"/>
          </p:nvPr>
        </p:nvSpPr>
        <p:spPr>
          <a:xfrm>
            <a:off x="628650" y="1312985"/>
            <a:ext cx="7886700" cy="486397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None/>
            </a:pPr>
            <a:r>
              <a:rPr lang="en-US" sz="2000" dirty="0">
                <a:latin typeface="Calibri"/>
                <a:ea typeface="Calibri"/>
                <a:cs typeface="Calibri"/>
                <a:sym typeface="Calibri"/>
              </a:rPr>
              <a:t>Develop a </a:t>
            </a:r>
            <a:r>
              <a:rPr lang="en-US" sz="2000" b="1" dirty="0">
                <a:solidFill>
                  <a:schemeClr val="accent4"/>
                </a:solidFill>
                <a:latin typeface="Calibri"/>
                <a:ea typeface="Calibri"/>
                <a:cs typeface="Calibri"/>
                <a:sym typeface="Calibri"/>
              </a:rPr>
              <a:t>Coordinated Community Plan</a:t>
            </a:r>
            <a:r>
              <a:rPr lang="en-US" sz="2000" dirty="0">
                <a:solidFill>
                  <a:schemeClr val="accent4"/>
                </a:solidFill>
                <a:latin typeface="Calibri"/>
                <a:ea typeface="Calibri"/>
                <a:cs typeface="Calibri"/>
                <a:sym typeface="Calibri"/>
              </a:rPr>
              <a:t> </a:t>
            </a:r>
            <a:r>
              <a:rPr lang="en-US" sz="2000" dirty="0">
                <a:latin typeface="Calibri"/>
                <a:ea typeface="Calibri"/>
                <a:cs typeface="Calibri"/>
                <a:sym typeface="Calibri"/>
              </a:rPr>
              <a:t>to prevent and end youth homelessness.</a:t>
            </a:r>
            <a:br>
              <a:rPr lang="en-US" sz="2000" dirty="0">
                <a:latin typeface="Calibri"/>
                <a:ea typeface="Calibri"/>
                <a:cs typeface="Calibri"/>
                <a:sym typeface="Calibri"/>
              </a:rPr>
            </a:br>
            <a:endParaRPr sz="2000" dirty="0">
              <a:latin typeface="Calibri"/>
              <a:ea typeface="Calibri"/>
              <a:cs typeface="Calibri"/>
              <a:sym typeface="Calibri"/>
            </a:endParaRPr>
          </a:p>
          <a:p>
            <a:pPr marL="228600" lvl="0" indent="-228600" algn="l" rtl="0">
              <a:lnSpc>
                <a:spcPct val="90000"/>
              </a:lnSpc>
              <a:spcBef>
                <a:spcPts val="0"/>
              </a:spcBef>
              <a:spcAft>
                <a:spcPts val="0"/>
              </a:spcAft>
              <a:buClr>
                <a:schemeClr val="dk1"/>
              </a:buClr>
              <a:buSzPts val="1600"/>
              <a:buNone/>
            </a:pPr>
            <a:r>
              <a:rPr lang="en-US" sz="2000" dirty="0">
                <a:latin typeface="Calibri"/>
                <a:ea typeface="Calibri"/>
                <a:cs typeface="Calibri"/>
                <a:sym typeface="Calibri"/>
              </a:rPr>
              <a:t>Apply for </a:t>
            </a:r>
            <a:r>
              <a:rPr lang="en-US" sz="2000" b="1" dirty="0">
                <a:solidFill>
                  <a:schemeClr val="accent4"/>
                </a:solidFill>
                <a:latin typeface="Calibri"/>
                <a:ea typeface="Calibri"/>
                <a:cs typeface="Calibri"/>
                <a:sym typeface="Calibri"/>
              </a:rPr>
              <a:t>project funding </a:t>
            </a:r>
            <a:r>
              <a:rPr lang="en-US" sz="2000" dirty="0">
                <a:latin typeface="Calibri"/>
                <a:ea typeface="Calibri"/>
                <a:cs typeface="Calibri"/>
                <a:sym typeface="Calibri"/>
              </a:rPr>
              <a:t>in support of the Coordinated Community Plan using the e-snaps grant management system.</a:t>
            </a:r>
            <a:br>
              <a:rPr lang="en-US" sz="2000" dirty="0">
                <a:latin typeface="Calibri"/>
                <a:ea typeface="Calibri"/>
                <a:cs typeface="Calibri"/>
                <a:sym typeface="Calibri"/>
              </a:rPr>
            </a:br>
            <a:endParaRPr sz="2000" dirty="0">
              <a:latin typeface="Calibri"/>
              <a:ea typeface="Calibri"/>
              <a:cs typeface="Calibri"/>
              <a:sym typeface="Calibri"/>
            </a:endParaRPr>
          </a:p>
          <a:p>
            <a:pPr marL="228600" lvl="0" indent="-228600" algn="l" rtl="0">
              <a:lnSpc>
                <a:spcPct val="90000"/>
              </a:lnSpc>
              <a:spcBef>
                <a:spcPts val="0"/>
              </a:spcBef>
              <a:spcAft>
                <a:spcPts val="0"/>
              </a:spcAft>
              <a:buClr>
                <a:schemeClr val="dk1"/>
              </a:buClr>
              <a:buSzPts val="1600"/>
              <a:buNone/>
            </a:pPr>
            <a:r>
              <a:rPr lang="en-US" sz="2000" dirty="0">
                <a:latin typeface="Calibri"/>
                <a:ea typeface="Calibri"/>
                <a:cs typeface="Calibri"/>
                <a:sym typeface="Calibri"/>
              </a:rPr>
              <a:t>Involve </a:t>
            </a:r>
            <a:r>
              <a:rPr lang="en-US" sz="2000" b="1" dirty="0">
                <a:solidFill>
                  <a:schemeClr val="accent4"/>
                </a:solidFill>
                <a:latin typeface="Calibri"/>
                <a:ea typeface="Calibri"/>
                <a:cs typeface="Calibri"/>
                <a:sym typeface="Calibri"/>
              </a:rPr>
              <a:t>Youth Action Board</a:t>
            </a:r>
            <a:r>
              <a:rPr lang="en-US" sz="2000" dirty="0">
                <a:solidFill>
                  <a:schemeClr val="accent4"/>
                </a:solidFill>
                <a:latin typeface="Calibri"/>
                <a:ea typeface="Calibri"/>
                <a:cs typeface="Calibri"/>
                <a:sym typeface="Calibri"/>
              </a:rPr>
              <a:t>, </a:t>
            </a:r>
            <a:r>
              <a:rPr lang="en-US" sz="2000" b="1" dirty="0">
                <a:solidFill>
                  <a:schemeClr val="accent4"/>
                </a:solidFill>
                <a:latin typeface="Calibri"/>
                <a:ea typeface="Calibri"/>
                <a:cs typeface="Calibri"/>
                <a:sym typeface="Calibri"/>
              </a:rPr>
              <a:t>public child welfare agency</a:t>
            </a:r>
            <a:r>
              <a:rPr lang="en-US" sz="2000" dirty="0">
                <a:latin typeface="Calibri"/>
                <a:ea typeface="Calibri"/>
                <a:cs typeface="Calibri"/>
                <a:sym typeface="Calibri"/>
              </a:rPr>
              <a:t>,</a:t>
            </a:r>
            <a:r>
              <a:rPr lang="en-US" sz="2000" b="1" dirty="0">
                <a:latin typeface="Calibri"/>
                <a:ea typeface="Calibri"/>
                <a:cs typeface="Calibri"/>
                <a:sym typeface="Calibri"/>
              </a:rPr>
              <a:t> </a:t>
            </a:r>
            <a:r>
              <a:rPr lang="en-US" sz="2000" dirty="0">
                <a:latin typeface="Calibri"/>
                <a:ea typeface="Calibri"/>
                <a:cs typeface="Calibri"/>
                <a:sym typeface="Calibri"/>
              </a:rPr>
              <a:t>and broad array of other partners.</a:t>
            </a:r>
            <a:endParaRPr dirty="0"/>
          </a:p>
          <a:p>
            <a:pPr marL="228600" lvl="0" indent="-228600" algn="l" rtl="0">
              <a:lnSpc>
                <a:spcPct val="90000"/>
              </a:lnSpc>
              <a:spcBef>
                <a:spcPts val="0"/>
              </a:spcBef>
              <a:spcAft>
                <a:spcPts val="0"/>
              </a:spcAft>
              <a:buClr>
                <a:schemeClr val="dk1"/>
              </a:buClr>
              <a:buSzPts val="1600"/>
              <a:buNone/>
            </a:pPr>
            <a:endParaRPr sz="2000" dirty="0">
              <a:latin typeface="Calibri"/>
              <a:ea typeface="Calibri"/>
              <a:cs typeface="Calibri"/>
              <a:sym typeface="Calibri"/>
            </a:endParaRPr>
          </a:p>
          <a:p>
            <a:pPr marL="228600" lvl="0" indent="-228600" algn="l" rtl="0">
              <a:lnSpc>
                <a:spcPct val="90000"/>
              </a:lnSpc>
              <a:spcBef>
                <a:spcPts val="0"/>
              </a:spcBef>
              <a:spcAft>
                <a:spcPts val="0"/>
              </a:spcAft>
              <a:buClr>
                <a:schemeClr val="dk1"/>
              </a:buClr>
              <a:buSzPts val="1600"/>
              <a:buNone/>
            </a:pPr>
            <a:r>
              <a:rPr lang="en-US" sz="2000" dirty="0">
                <a:latin typeface="Calibri"/>
                <a:ea typeface="Calibri"/>
                <a:cs typeface="Calibri"/>
                <a:sym typeface="Calibri"/>
              </a:rPr>
              <a:t>Participate in </a:t>
            </a:r>
            <a:r>
              <a:rPr lang="en-US" sz="2000" b="1" dirty="0">
                <a:solidFill>
                  <a:schemeClr val="accent4"/>
                </a:solidFill>
                <a:latin typeface="Calibri"/>
                <a:ea typeface="Calibri"/>
                <a:cs typeface="Calibri"/>
                <a:sym typeface="Calibri"/>
              </a:rPr>
              <a:t>evaluation</a:t>
            </a:r>
            <a:r>
              <a:rPr lang="en-US" sz="2000" dirty="0">
                <a:latin typeface="Calibri"/>
                <a:ea typeface="Calibri"/>
                <a:cs typeface="Calibri"/>
                <a:sym typeface="Calibri"/>
              </a:rPr>
              <a:t> to inform federal strategy for preventing and ending youth homelessness. </a:t>
            </a:r>
            <a:endParaRPr dirty="0"/>
          </a:p>
          <a:p>
            <a:pPr marL="228600" lvl="0" indent="-127000" algn="l" rtl="0">
              <a:lnSpc>
                <a:spcPct val="90000"/>
              </a:lnSpc>
              <a:spcBef>
                <a:spcPts val="1000"/>
              </a:spcBef>
              <a:spcAft>
                <a:spcPts val="0"/>
              </a:spcAft>
              <a:buClr>
                <a:schemeClr val="dk1"/>
              </a:buClr>
              <a:buSzPts val="1600"/>
              <a:buNone/>
            </a:pP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6"/>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a:latin typeface="Calibri"/>
                <a:ea typeface="Calibri"/>
                <a:cs typeface="Calibri"/>
                <a:sym typeface="Calibri"/>
              </a:rPr>
              <a:t>Coordinated Community Plan (CCP) Requirements </a:t>
            </a:r>
            <a:endParaRPr>
              <a:latin typeface="Calibri"/>
              <a:ea typeface="Calibri"/>
              <a:cs typeface="Calibri"/>
              <a:sym typeface="Calibri"/>
            </a:endParaRPr>
          </a:p>
        </p:txBody>
      </p:sp>
      <p:sp>
        <p:nvSpPr>
          <p:cNvPr id="142" name="Google Shape;142;p6"/>
          <p:cNvSpPr txBox="1">
            <a:spLocks noGrp="1"/>
          </p:cNvSpPr>
          <p:nvPr>
            <p:ph type="body" idx="1"/>
          </p:nvPr>
        </p:nvSpPr>
        <p:spPr>
          <a:xfrm>
            <a:off x="628650" y="1312985"/>
            <a:ext cx="8306344" cy="486397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Char char="•"/>
            </a:pPr>
            <a:r>
              <a:rPr lang="en-US" dirty="0">
                <a:latin typeface="Calibri"/>
                <a:ea typeface="Calibri"/>
                <a:cs typeface="Calibri"/>
                <a:sym typeface="Calibri"/>
              </a:rPr>
              <a:t>A statement of </a:t>
            </a:r>
            <a:r>
              <a:rPr lang="en-US" b="1" u="sng" dirty="0">
                <a:solidFill>
                  <a:schemeClr val="accent3"/>
                </a:solidFill>
                <a:latin typeface="Calibri"/>
                <a:ea typeface="Calibri"/>
                <a:cs typeface="Calibri"/>
                <a:sym typeface="Calibri"/>
              </a:rPr>
              <a:t>need</a:t>
            </a:r>
            <a:r>
              <a:rPr lang="en-US" b="1" dirty="0">
                <a:solidFill>
                  <a:schemeClr val="accent3"/>
                </a:solidFill>
                <a:latin typeface="Calibri"/>
                <a:ea typeface="Calibri"/>
                <a:cs typeface="Calibri"/>
                <a:sym typeface="Calibri"/>
              </a:rPr>
              <a:t> </a:t>
            </a:r>
            <a:r>
              <a:rPr lang="en-US" dirty="0" smtClean="0">
                <a:solidFill>
                  <a:schemeClr val="accent4"/>
                </a:solidFill>
              </a:rPr>
              <a:t>(In progress!)</a:t>
            </a:r>
            <a:endParaRPr lang="en-US" b="1" u="sng" dirty="0">
              <a:solidFill>
                <a:schemeClr val="accent4"/>
              </a:solidFill>
              <a:sym typeface="Calibri"/>
            </a:endParaRPr>
          </a:p>
          <a:p>
            <a:pPr marL="228600" lvl="0" indent="-228600" algn="l" rtl="0">
              <a:lnSpc>
                <a:spcPct val="90000"/>
              </a:lnSpc>
              <a:spcBef>
                <a:spcPts val="1000"/>
              </a:spcBef>
              <a:spcAft>
                <a:spcPts val="0"/>
              </a:spcAft>
              <a:buClr>
                <a:schemeClr val="dk1"/>
              </a:buClr>
              <a:buSzPts val="1600"/>
              <a:buChar char="•"/>
            </a:pPr>
            <a:r>
              <a:rPr lang="en-US" dirty="0">
                <a:latin typeface="Calibri"/>
                <a:ea typeface="Calibri"/>
                <a:cs typeface="Calibri"/>
                <a:sym typeface="Calibri"/>
              </a:rPr>
              <a:t>A shared </a:t>
            </a:r>
            <a:r>
              <a:rPr lang="en-US" b="1" u="sng" dirty="0" smtClean="0">
                <a:solidFill>
                  <a:schemeClr val="accent3"/>
                </a:solidFill>
                <a:latin typeface="Calibri"/>
                <a:ea typeface="Calibri"/>
                <a:cs typeface="Calibri"/>
                <a:sym typeface="Calibri"/>
              </a:rPr>
              <a:t>vision</a:t>
            </a:r>
            <a:r>
              <a:rPr lang="en-US" b="1" dirty="0" smtClean="0">
                <a:solidFill>
                  <a:schemeClr val="accent3"/>
                </a:solidFill>
                <a:latin typeface="Calibri"/>
                <a:ea typeface="Calibri"/>
                <a:cs typeface="Calibri"/>
                <a:sym typeface="Calibri"/>
              </a:rPr>
              <a:t> </a:t>
            </a:r>
            <a:r>
              <a:rPr lang="en-US" dirty="0" smtClean="0">
                <a:solidFill>
                  <a:schemeClr val="accent4"/>
                </a:solidFill>
                <a:latin typeface="Calibri"/>
                <a:ea typeface="Calibri"/>
                <a:cs typeface="Calibri"/>
                <a:sym typeface="Calibri"/>
              </a:rPr>
              <a:t>(Debuting today!)</a:t>
            </a:r>
            <a:endParaRPr lang="en-US" u="sng" dirty="0">
              <a:solidFill>
                <a:schemeClr val="accent4"/>
              </a:solidFill>
              <a:latin typeface="Calibri"/>
              <a:ea typeface="Calibri"/>
              <a:cs typeface="Calibri"/>
              <a:sym typeface="Calibri"/>
            </a:endParaRPr>
          </a:p>
          <a:p>
            <a:pPr marL="228600" indent="-228600"/>
            <a:r>
              <a:rPr lang="en-US" dirty="0"/>
              <a:t>A </a:t>
            </a:r>
            <a:r>
              <a:rPr lang="en-US" b="1" u="sng" dirty="0">
                <a:solidFill>
                  <a:schemeClr val="accent3"/>
                </a:solidFill>
              </a:rPr>
              <a:t>governance structure</a:t>
            </a:r>
            <a:r>
              <a:rPr lang="en-US" dirty="0">
                <a:solidFill>
                  <a:schemeClr val="accent3"/>
                </a:solidFill>
              </a:rPr>
              <a:t> </a:t>
            </a:r>
            <a:r>
              <a:rPr lang="en-US" dirty="0"/>
              <a:t>for implementation, including an organizational chart and decision-making </a:t>
            </a:r>
            <a:r>
              <a:rPr lang="en-US" dirty="0" smtClean="0"/>
              <a:t>process </a:t>
            </a:r>
            <a:r>
              <a:rPr lang="en-US" dirty="0" smtClean="0">
                <a:solidFill>
                  <a:schemeClr val="accent4"/>
                </a:solidFill>
              </a:rPr>
              <a:t>(Finalizing today!)</a:t>
            </a:r>
            <a:endParaRPr lang="en-US" dirty="0">
              <a:solidFill>
                <a:schemeClr val="accent4"/>
              </a:solidFill>
            </a:endParaRPr>
          </a:p>
          <a:p>
            <a:pPr marL="228600" indent="-228600"/>
            <a:r>
              <a:rPr lang="en-US" dirty="0"/>
              <a:t>A list of </a:t>
            </a:r>
            <a:r>
              <a:rPr lang="en-US" b="1" u="sng" dirty="0">
                <a:solidFill>
                  <a:schemeClr val="accent3"/>
                </a:solidFill>
              </a:rPr>
              <a:t>partners</a:t>
            </a:r>
            <a:r>
              <a:rPr lang="en-US" dirty="0"/>
              <a:t> and a description of their </a:t>
            </a:r>
            <a:r>
              <a:rPr lang="en-US" dirty="0" smtClean="0"/>
              <a:t>involvement </a:t>
            </a:r>
            <a:r>
              <a:rPr lang="en-US" dirty="0" smtClean="0">
                <a:solidFill>
                  <a:schemeClr val="accent4"/>
                </a:solidFill>
              </a:rPr>
              <a:t>(In progress!)</a:t>
            </a:r>
            <a:endParaRPr lang="en-US" b="1" u="sng" dirty="0">
              <a:solidFill>
                <a:schemeClr val="accent4"/>
              </a:solidFill>
            </a:endParaRPr>
          </a:p>
          <a:p>
            <a:pPr marL="228600" indent="-228600"/>
            <a:r>
              <a:rPr lang="en-US" b="1" u="sng" dirty="0">
                <a:solidFill>
                  <a:schemeClr val="accent3"/>
                </a:solidFill>
              </a:rPr>
              <a:t>L</a:t>
            </a:r>
            <a:r>
              <a:rPr lang="en-US" b="1" u="sng" dirty="0">
                <a:solidFill>
                  <a:schemeClr val="accent3"/>
                </a:solidFill>
                <a:latin typeface="Calibri"/>
                <a:ea typeface="Calibri"/>
                <a:cs typeface="Calibri"/>
                <a:sym typeface="Calibri"/>
              </a:rPr>
              <a:t>ist of goals, objectives, and actions steps </a:t>
            </a:r>
            <a:r>
              <a:rPr lang="en-US" dirty="0">
                <a:solidFill>
                  <a:schemeClr val="tx1"/>
                </a:solidFill>
                <a:sym typeface="Calibri"/>
              </a:rPr>
              <a:t>with </a:t>
            </a:r>
            <a:r>
              <a:rPr lang="en-US" dirty="0" smtClean="0">
                <a:solidFill>
                  <a:schemeClr val="tx1"/>
                </a:solidFill>
                <a:sym typeface="Calibri"/>
              </a:rPr>
              <a:t>accountability </a:t>
            </a:r>
            <a:r>
              <a:rPr lang="en-US" dirty="0">
                <a:solidFill>
                  <a:schemeClr val="accent4"/>
                </a:solidFill>
              </a:rPr>
              <a:t>(In progress</a:t>
            </a:r>
            <a:r>
              <a:rPr lang="en-US" dirty="0" smtClean="0">
                <a:solidFill>
                  <a:schemeClr val="accent4"/>
                </a:solidFill>
              </a:rPr>
              <a:t>!)</a:t>
            </a:r>
            <a:endParaRPr dirty="0">
              <a:solidFill>
                <a:schemeClr val="tx1"/>
              </a:solidFill>
            </a:endParaRPr>
          </a:p>
          <a:p>
            <a:pPr marL="228600" lvl="0" indent="-228600" algn="l" rtl="0">
              <a:lnSpc>
                <a:spcPct val="90000"/>
              </a:lnSpc>
              <a:spcBef>
                <a:spcPts val="1000"/>
              </a:spcBef>
              <a:spcAft>
                <a:spcPts val="0"/>
              </a:spcAft>
              <a:buClr>
                <a:schemeClr val="dk1"/>
              </a:buClr>
              <a:buSzPts val="1600"/>
              <a:buChar char="•"/>
            </a:pPr>
            <a:r>
              <a:rPr lang="en-US" dirty="0">
                <a:latin typeface="Calibri"/>
                <a:ea typeface="Calibri"/>
                <a:cs typeface="Calibri"/>
                <a:sym typeface="Calibri"/>
              </a:rPr>
              <a:t>A list of </a:t>
            </a:r>
            <a:r>
              <a:rPr lang="en-US" b="1" u="sng" dirty="0">
                <a:solidFill>
                  <a:schemeClr val="accent3"/>
                </a:solidFill>
                <a:latin typeface="Calibri"/>
                <a:ea typeface="Calibri"/>
                <a:cs typeface="Calibri"/>
                <a:sym typeface="Calibri"/>
              </a:rPr>
              <a:t>all new YHDP projects</a:t>
            </a:r>
            <a:r>
              <a:rPr lang="en-US" dirty="0">
                <a:latin typeface="Calibri"/>
                <a:ea typeface="Calibri"/>
                <a:cs typeface="Calibri"/>
                <a:sym typeface="Calibri"/>
              </a:rPr>
              <a:t>, including, but not limited to, those to be funded by HUD</a:t>
            </a:r>
            <a:endParaRPr dirty="0"/>
          </a:p>
          <a:p>
            <a:pPr marL="228600" lvl="0" indent="-228600" algn="l" rtl="0">
              <a:lnSpc>
                <a:spcPct val="90000"/>
              </a:lnSpc>
              <a:spcBef>
                <a:spcPts val="1000"/>
              </a:spcBef>
              <a:spcAft>
                <a:spcPts val="0"/>
              </a:spcAft>
              <a:buClr>
                <a:schemeClr val="dk1"/>
              </a:buClr>
              <a:buSzPts val="1600"/>
              <a:buChar char="•"/>
            </a:pPr>
            <a:r>
              <a:rPr lang="en-US" dirty="0">
                <a:latin typeface="Calibri"/>
                <a:ea typeface="Calibri"/>
                <a:cs typeface="Calibri"/>
                <a:sym typeface="Calibri"/>
              </a:rPr>
              <a:t>A plan for </a:t>
            </a:r>
            <a:r>
              <a:rPr lang="en-US" b="1" u="sng" dirty="0">
                <a:solidFill>
                  <a:schemeClr val="accent3"/>
                </a:solidFill>
                <a:latin typeface="Calibri"/>
                <a:ea typeface="Calibri"/>
                <a:cs typeface="Calibri"/>
                <a:sym typeface="Calibri"/>
              </a:rPr>
              <a:t>continuous quality improvement</a:t>
            </a:r>
            <a:endParaRPr dirty="0"/>
          </a:p>
          <a:p>
            <a:pPr marL="228600" lvl="0" indent="-228600" algn="l" rtl="0">
              <a:lnSpc>
                <a:spcPct val="90000"/>
              </a:lnSpc>
              <a:spcBef>
                <a:spcPts val="1000"/>
              </a:spcBef>
              <a:spcAft>
                <a:spcPts val="0"/>
              </a:spcAft>
              <a:buClr>
                <a:schemeClr val="dk1"/>
              </a:buClr>
              <a:buSzPts val="1600"/>
              <a:buChar char="•"/>
            </a:pPr>
            <a:r>
              <a:rPr lang="en-US" dirty="0">
                <a:latin typeface="Calibri"/>
                <a:ea typeface="Calibri"/>
                <a:cs typeface="Calibri"/>
                <a:sym typeface="Calibri"/>
              </a:rPr>
              <a:t>A </a:t>
            </a:r>
            <a:r>
              <a:rPr lang="en-US" b="1" u="sng" dirty="0">
                <a:solidFill>
                  <a:schemeClr val="accent3"/>
                </a:solidFill>
                <a:latin typeface="Calibri"/>
                <a:ea typeface="Calibri"/>
                <a:cs typeface="Calibri"/>
                <a:sym typeface="Calibri"/>
              </a:rPr>
              <a:t>signature page </a:t>
            </a:r>
            <a:r>
              <a:rPr lang="en-US" dirty="0">
                <a:latin typeface="Calibri"/>
                <a:ea typeface="Calibri"/>
                <a:cs typeface="Calibri"/>
                <a:sym typeface="Calibri"/>
              </a:rPr>
              <a:t>(Signed by the Continuum of Care, Local Government, child welfare agency, and Youth Action Board)</a:t>
            </a:r>
            <a:endParaRPr dirty="0"/>
          </a:p>
          <a:p>
            <a:pPr marL="228600" lvl="0" indent="-127000" algn="l" rtl="0">
              <a:lnSpc>
                <a:spcPct val="90000"/>
              </a:lnSpc>
              <a:spcBef>
                <a:spcPts val="1000"/>
              </a:spcBef>
              <a:spcAft>
                <a:spcPts val="0"/>
              </a:spcAft>
              <a:buClr>
                <a:schemeClr val="dk1"/>
              </a:buClr>
              <a:buSzPts val="1600"/>
              <a:buNone/>
            </a:pPr>
            <a:endParaRPr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9"/>
          <p:cNvSpPr txBox="1">
            <a:spLocks noGrp="1"/>
          </p:cNvSpPr>
          <p:nvPr>
            <p:ph type="title"/>
          </p:nvPr>
        </p:nvSpPr>
        <p:spPr>
          <a:xfrm>
            <a:off x="628650" y="365127"/>
            <a:ext cx="7886700" cy="5023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a:latin typeface="Calibri"/>
                <a:ea typeface="Calibri"/>
                <a:cs typeface="Calibri"/>
                <a:sym typeface="Calibri"/>
              </a:rPr>
              <a:t>YHDP Timeline</a:t>
            </a:r>
            <a:endParaRPr>
              <a:latin typeface="Calibri"/>
              <a:ea typeface="Calibri"/>
              <a:cs typeface="Calibri"/>
              <a:sym typeface="Calibri"/>
            </a:endParaRPr>
          </a:p>
        </p:txBody>
      </p:sp>
      <p:grpSp>
        <p:nvGrpSpPr>
          <p:cNvPr id="178" name="Google Shape;178;p9"/>
          <p:cNvGrpSpPr/>
          <p:nvPr/>
        </p:nvGrpSpPr>
        <p:grpSpPr>
          <a:xfrm>
            <a:off x="1524000" y="2616199"/>
            <a:ext cx="7391400" cy="2844800"/>
            <a:chOff x="0" y="1219199"/>
            <a:chExt cx="7391400" cy="2844800"/>
          </a:xfrm>
        </p:grpSpPr>
        <p:sp>
          <p:nvSpPr>
            <p:cNvPr id="179" name="Google Shape;179;p9"/>
            <p:cNvSpPr/>
            <p:nvPr/>
          </p:nvSpPr>
          <p:spPr>
            <a:xfrm>
              <a:off x="0" y="1219199"/>
              <a:ext cx="7391400" cy="1625600"/>
            </a:xfrm>
            <a:prstGeom prst="notched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 name="Google Shape;180;p9"/>
            <p:cNvSpPr/>
            <p:nvPr/>
          </p:nvSpPr>
          <p:spPr>
            <a:xfrm>
              <a:off x="119651" y="2409285"/>
              <a:ext cx="1601349" cy="16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1" name="Google Shape;181;p9"/>
            <p:cNvSpPr txBox="1"/>
            <p:nvPr/>
          </p:nvSpPr>
          <p:spPr>
            <a:xfrm>
              <a:off x="119651" y="2409285"/>
              <a:ext cx="1601349" cy="1625600"/>
            </a:xfrm>
            <a:prstGeom prst="rect">
              <a:avLst/>
            </a:prstGeom>
            <a:noFill/>
            <a:ln>
              <a:noFill/>
            </a:ln>
          </p:spPr>
          <p:txBody>
            <a:bodyPr spcFirstLastPara="1" wrap="square" lIns="149350" tIns="149350" rIns="149350" bIns="149350" anchor="b" anchorCtr="0">
              <a:noAutofit/>
            </a:bodyPr>
            <a:lstStyle/>
            <a:p>
              <a:pPr marL="0" marR="0" lvl="0" indent="0" algn="ctr" rtl="0">
                <a:lnSpc>
                  <a:spcPct val="90000"/>
                </a:lnSpc>
                <a:spcBef>
                  <a:spcPts val="0"/>
                </a:spcBef>
                <a:spcAft>
                  <a:spcPts val="0"/>
                </a:spcAft>
                <a:buNone/>
              </a:pPr>
              <a:r>
                <a:rPr lang="en-US" sz="2100" b="0" i="0" u="none" strike="noStrike" cap="none" dirty="0">
                  <a:solidFill>
                    <a:schemeClr val="dk1"/>
                  </a:solidFill>
                  <a:latin typeface="Calibri"/>
                  <a:ea typeface="Calibri"/>
                  <a:cs typeface="Calibri"/>
                  <a:sym typeface="Calibri"/>
                </a:rPr>
                <a:t>YHDP Awards Announced</a:t>
              </a:r>
              <a:endParaRPr sz="2100" b="0" i="0" u="none" strike="noStrike" cap="none" dirty="0">
                <a:solidFill>
                  <a:schemeClr val="dk1"/>
                </a:solidFill>
                <a:latin typeface="Calibri"/>
                <a:ea typeface="Calibri"/>
                <a:cs typeface="Calibri"/>
                <a:sym typeface="Calibri"/>
              </a:endParaRPr>
            </a:p>
          </p:txBody>
        </p:sp>
        <p:sp>
          <p:nvSpPr>
            <p:cNvPr id="182" name="Google Shape;182;p9"/>
            <p:cNvSpPr/>
            <p:nvPr/>
          </p:nvSpPr>
          <p:spPr>
            <a:xfrm>
              <a:off x="600804" y="1828800"/>
              <a:ext cx="406400" cy="406400"/>
            </a:xfrm>
            <a:prstGeom prst="ellipse">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accent4"/>
                </a:solidFill>
              </a:endParaRPr>
            </a:p>
          </p:txBody>
        </p:sp>
        <p:sp>
          <p:nvSpPr>
            <p:cNvPr id="183" name="Google Shape;183;p9"/>
            <p:cNvSpPr/>
            <p:nvPr/>
          </p:nvSpPr>
          <p:spPr>
            <a:xfrm>
              <a:off x="1684746" y="2438399"/>
              <a:ext cx="1601349" cy="16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9"/>
            <p:cNvSpPr txBox="1"/>
            <p:nvPr/>
          </p:nvSpPr>
          <p:spPr>
            <a:xfrm>
              <a:off x="1684746" y="2438399"/>
              <a:ext cx="1601349" cy="1625600"/>
            </a:xfrm>
            <a:prstGeom prst="rect">
              <a:avLst/>
            </a:prstGeom>
            <a:noFill/>
            <a:ln>
              <a:noFill/>
            </a:ln>
          </p:spPr>
          <p:txBody>
            <a:bodyPr spcFirstLastPara="1" wrap="square" lIns="149350" tIns="149350" rIns="149350" bIns="149350" anchor="t" anchorCtr="0">
              <a:noAutofit/>
            </a:bodyPr>
            <a:lstStyle/>
            <a:p>
              <a:pPr marL="0" marR="0" lvl="0" indent="0" algn="ctr" rtl="0">
                <a:lnSpc>
                  <a:spcPct val="90000"/>
                </a:lnSpc>
                <a:spcBef>
                  <a:spcPts val="0"/>
                </a:spcBef>
                <a:spcAft>
                  <a:spcPts val="0"/>
                </a:spcAft>
                <a:buNone/>
              </a:pPr>
              <a:endParaRPr sz="2100" b="0" i="0" u="none" strike="noStrike" cap="none">
                <a:solidFill>
                  <a:schemeClr val="dk1"/>
                </a:solidFill>
                <a:latin typeface="Calibri"/>
                <a:ea typeface="Calibri"/>
                <a:cs typeface="Calibri"/>
                <a:sym typeface="Calibri"/>
              </a:endParaRPr>
            </a:p>
            <a:p>
              <a:pPr marL="0" marR="0" lvl="0" indent="0" algn="ctr" rtl="0">
                <a:lnSpc>
                  <a:spcPct val="90000"/>
                </a:lnSpc>
                <a:spcBef>
                  <a:spcPts val="735"/>
                </a:spcBef>
                <a:spcAft>
                  <a:spcPts val="0"/>
                </a:spcAft>
                <a:buNone/>
              </a:pPr>
              <a:r>
                <a:rPr lang="en-US" sz="2100" b="0" i="0" u="none" strike="noStrike" cap="none">
                  <a:solidFill>
                    <a:schemeClr val="dk1"/>
                  </a:solidFill>
                  <a:latin typeface="Calibri"/>
                  <a:ea typeface="Calibri"/>
                  <a:cs typeface="Calibri"/>
                  <a:sym typeface="Calibri"/>
                </a:rPr>
                <a:t>Draft CCP due to HUD</a:t>
              </a:r>
              <a:endParaRPr sz="2100" b="0" i="0" u="none" strike="noStrike" cap="none">
                <a:solidFill>
                  <a:schemeClr val="dk1"/>
                </a:solidFill>
                <a:latin typeface="Calibri"/>
                <a:ea typeface="Calibri"/>
                <a:cs typeface="Calibri"/>
                <a:sym typeface="Calibri"/>
              </a:endParaRPr>
            </a:p>
          </p:txBody>
        </p:sp>
        <p:sp>
          <p:nvSpPr>
            <p:cNvPr id="185" name="Google Shape;185;p9"/>
            <p:cNvSpPr/>
            <p:nvPr/>
          </p:nvSpPr>
          <p:spPr>
            <a:xfrm>
              <a:off x="2282221" y="1828800"/>
              <a:ext cx="406400" cy="406400"/>
            </a:xfrm>
            <a:prstGeom prst="ellipse">
              <a:avLst/>
            </a:prstGeom>
            <a:solidFill>
              <a:schemeClr val="lt1"/>
            </a:solidFill>
            <a:ln w="12700" cap="flat" cmpd="sng">
              <a:solidFill>
                <a:srgbClr val="3A66B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9"/>
            <p:cNvSpPr/>
            <p:nvPr/>
          </p:nvSpPr>
          <p:spPr>
            <a:xfrm>
              <a:off x="3352808" y="2412995"/>
              <a:ext cx="1601349" cy="132081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7" name="Google Shape;187;p9"/>
            <p:cNvSpPr txBox="1"/>
            <p:nvPr/>
          </p:nvSpPr>
          <p:spPr>
            <a:xfrm>
              <a:off x="3352808" y="2412995"/>
              <a:ext cx="1601349" cy="1320816"/>
            </a:xfrm>
            <a:prstGeom prst="rect">
              <a:avLst/>
            </a:prstGeom>
            <a:noFill/>
            <a:ln>
              <a:noFill/>
            </a:ln>
          </p:spPr>
          <p:txBody>
            <a:bodyPr spcFirstLastPara="1" wrap="square" lIns="149350" tIns="149350" rIns="149350" bIns="149350" anchor="b" anchorCtr="0">
              <a:noAutofit/>
            </a:bodyPr>
            <a:lstStyle/>
            <a:p>
              <a:pPr marL="0" marR="0" lvl="0" indent="0" algn="ctr" rtl="0">
                <a:lnSpc>
                  <a:spcPct val="90000"/>
                </a:lnSpc>
                <a:spcBef>
                  <a:spcPts val="0"/>
                </a:spcBef>
                <a:spcAft>
                  <a:spcPts val="0"/>
                </a:spcAft>
                <a:buNone/>
              </a:pPr>
              <a:r>
                <a:rPr lang="en-US" sz="2100" b="0" i="0" u="none" strike="noStrike" cap="none">
                  <a:solidFill>
                    <a:schemeClr val="dk1"/>
                  </a:solidFill>
                  <a:latin typeface="Calibri"/>
                  <a:ea typeface="Calibri"/>
                  <a:cs typeface="Calibri"/>
                  <a:sym typeface="Calibri"/>
                </a:rPr>
                <a:t>Final CCP due to HUD</a:t>
              </a:r>
              <a:endParaRPr sz="2100" b="0" i="0" u="none" strike="noStrike" cap="none">
                <a:solidFill>
                  <a:schemeClr val="dk1"/>
                </a:solidFill>
                <a:latin typeface="Calibri"/>
                <a:ea typeface="Calibri"/>
                <a:cs typeface="Calibri"/>
                <a:sym typeface="Calibri"/>
              </a:endParaRPr>
            </a:p>
          </p:txBody>
        </p:sp>
        <p:sp>
          <p:nvSpPr>
            <p:cNvPr id="188" name="Google Shape;188;p9"/>
            <p:cNvSpPr/>
            <p:nvPr/>
          </p:nvSpPr>
          <p:spPr>
            <a:xfrm>
              <a:off x="3962399" y="1821789"/>
              <a:ext cx="406400" cy="406400"/>
            </a:xfrm>
            <a:prstGeom prst="ellipse">
              <a:avLst/>
            </a:prstGeom>
            <a:solidFill>
              <a:schemeClr val="lt1"/>
            </a:solidFill>
            <a:ln w="12700" cap="flat" cmpd="sng">
              <a:solidFill>
                <a:srgbClr val="3A66B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9" name="Google Shape;189;p9"/>
            <p:cNvSpPr/>
            <p:nvPr/>
          </p:nvSpPr>
          <p:spPr>
            <a:xfrm>
              <a:off x="5047580" y="2438399"/>
              <a:ext cx="1601349" cy="162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9"/>
            <p:cNvSpPr txBox="1"/>
            <p:nvPr/>
          </p:nvSpPr>
          <p:spPr>
            <a:xfrm>
              <a:off x="5047580" y="2438399"/>
              <a:ext cx="1601349" cy="1625600"/>
            </a:xfrm>
            <a:prstGeom prst="rect">
              <a:avLst/>
            </a:prstGeom>
            <a:noFill/>
            <a:ln>
              <a:noFill/>
            </a:ln>
          </p:spPr>
          <p:txBody>
            <a:bodyPr spcFirstLastPara="1" wrap="square" lIns="149350" tIns="149350" rIns="149350" bIns="149350" anchor="t" anchorCtr="0">
              <a:noAutofit/>
            </a:bodyPr>
            <a:lstStyle/>
            <a:p>
              <a:pPr marL="0" marR="0" lvl="0" indent="0" algn="ctr" rtl="0">
                <a:lnSpc>
                  <a:spcPct val="90000"/>
                </a:lnSpc>
                <a:spcBef>
                  <a:spcPts val="0"/>
                </a:spcBef>
                <a:spcAft>
                  <a:spcPts val="0"/>
                </a:spcAft>
                <a:buNone/>
              </a:pPr>
              <a:endParaRPr sz="2100" b="0" i="0" u="none" strike="noStrike" cap="none">
                <a:solidFill>
                  <a:schemeClr val="dk1"/>
                </a:solidFill>
                <a:latin typeface="Calibri"/>
                <a:ea typeface="Calibri"/>
                <a:cs typeface="Calibri"/>
                <a:sym typeface="Calibri"/>
              </a:endParaRPr>
            </a:p>
          </p:txBody>
        </p:sp>
        <p:sp>
          <p:nvSpPr>
            <p:cNvPr id="191" name="Google Shape;191;p9"/>
            <p:cNvSpPr/>
            <p:nvPr/>
          </p:nvSpPr>
          <p:spPr>
            <a:xfrm>
              <a:off x="5645055" y="1828800"/>
              <a:ext cx="406400" cy="406400"/>
            </a:xfrm>
            <a:prstGeom prst="ellipse">
              <a:avLst/>
            </a:prstGeom>
            <a:solidFill>
              <a:schemeClr val="lt1"/>
            </a:solidFill>
            <a:ln w="12700" cap="flat" cmpd="sng">
              <a:solidFill>
                <a:srgbClr val="3A66B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92" name="Google Shape;192;p9"/>
          <p:cNvSpPr txBox="1"/>
          <p:nvPr/>
        </p:nvSpPr>
        <p:spPr>
          <a:xfrm>
            <a:off x="6629400" y="4267200"/>
            <a:ext cx="1524000" cy="10618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0" i="0" u="none" strike="noStrike" cap="none">
                <a:solidFill>
                  <a:schemeClr val="dk1"/>
                </a:solidFill>
                <a:latin typeface="Calibri"/>
                <a:ea typeface="Calibri"/>
                <a:cs typeface="Calibri"/>
                <a:sym typeface="Calibri"/>
              </a:rPr>
              <a:t>Project applications due to HUD</a:t>
            </a:r>
            <a:endParaRPr sz="2100" b="0" i="0" u="none" strike="noStrike" cap="none">
              <a:solidFill>
                <a:schemeClr val="dk1"/>
              </a:solidFill>
              <a:latin typeface="Calibri"/>
              <a:ea typeface="Calibri"/>
              <a:cs typeface="Calibri"/>
              <a:sym typeface="Calibri"/>
            </a:endParaRPr>
          </a:p>
        </p:txBody>
      </p:sp>
      <p:sp>
        <p:nvSpPr>
          <p:cNvPr id="193" name="Google Shape;193;p9"/>
          <p:cNvSpPr txBox="1"/>
          <p:nvPr/>
        </p:nvSpPr>
        <p:spPr>
          <a:xfrm>
            <a:off x="3352799" y="2355334"/>
            <a:ext cx="1754777"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accent2">
                    <a:lumMod val="75000"/>
                  </a:schemeClr>
                </a:solidFill>
                <a:latin typeface="Calibri"/>
                <a:ea typeface="Calibri"/>
                <a:cs typeface="Calibri"/>
                <a:sym typeface="Calibri"/>
              </a:rPr>
              <a:t>December 29th</a:t>
            </a:r>
            <a:endParaRPr sz="1800" b="1" i="0" u="none" strike="noStrike" cap="none" dirty="0">
              <a:solidFill>
                <a:schemeClr val="accent2">
                  <a:lumMod val="75000"/>
                </a:schemeClr>
              </a:solidFill>
              <a:latin typeface="Calibri"/>
              <a:ea typeface="Calibri"/>
              <a:cs typeface="Calibri"/>
              <a:sym typeface="Calibri"/>
            </a:endParaRPr>
          </a:p>
        </p:txBody>
      </p:sp>
      <p:sp>
        <p:nvSpPr>
          <p:cNvPr id="194" name="Google Shape;194;p9"/>
          <p:cNvSpPr txBox="1"/>
          <p:nvPr/>
        </p:nvSpPr>
        <p:spPr>
          <a:xfrm>
            <a:off x="1752600" y="2355334"/>
            <a:ext cx="13716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accent2">
                    <a:lumMod val="75000"/>
                  </a:schemeClr>
                </a:solidFill>
                <a:latin typeface="Calibri"/>
                <a:ea typeface="Calibri"/>
                <a:cs typeface="Calibri"/>
                <a:sym typeface="Calibri"/>
              </a:rPr>
              <a:t>August 29th</a:t>
            </a:r>
            <a:endParaRPr sz="1800" b="1" i="0" u="none" strike="noStrike" cap="none" dirty="0">
              <a:solidFill>
                <a:schemeClr val="accent2">
                  <a:lumMod val="75000"/>
                </a:schemeClr>
              </a:solidFill>
              <a:latin typeface="Calibri"/>
              <a:ea typeface="Calibri"/>
              <a:cs typeface="Calibri"/>
              <a:sym typeface="Calibri"/>
            </a:endParaRPr>
          </a:p>
        </p:txBody>
      </p:sp>
      <p:sp>
        <p:nvSpPr>
          <p:cNvPr id="195" name="Google Shape;195;p9"/>
          <p:cNvSpPr txBox="1"/>
          <p:nvPr/>
        </p:nvSpPr>
        <p:spPr>
          <a:xfrm>
            <a:off x="5219700" y="2355334"/>
            <a:ext cx="11811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accent2">
                    <a:lumMod val="75000"/>
                  </a:schemeClr>
                </a:solidFill>
                <a:latin typeface="Calibri"/>
                <a:ea typeface="Calibri"/>
                <a:cs typeface="Calibri"/>
                <a:sym typeface="Calibri"/>
              </a:rPr>
              <a:t>April 29th</a:t>
            </a:r>
            <a:endParaRPr sz="1800" b="1" i="0" u="none" strike="noStrike" cap="none" dirty="0">
              <a:solidFill>
                <a:schemeClr val="accent2">
                  <a:lumMod val="75000"/>
                </a:schemeClr>
              </a:solidFill>
              <a:latin typeface="Calibri"/>
              <a:ea typeface="Calibri"/>
              <a:cs typeface="Calibri"/>
              <a:sym typeface="Calibri"/>
            </a:endParaRPr>
          </a:p>
        </p:txBody>
      </p:sp>
      <p:sp>
        <p:nvSpPr>
          <p:cNvPr id="196" name="Google Shape;196;p9"/>
          <p:cNvSpPr txBox="1"/>
          <p:nvPr/>
        </p:nvSpPr>
        <p:spPr>
          <a:xfrm>
            <a:off x="6629400" y="2355334"/>
            <a:ext cx="1219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accent2">
                    <a:lumMod val="75000"/>
                  </a:schemeClr>
                </a:solidFill>
                <a:latin typeface="Calibri"/>
                <a:ea typeface="Calibri"/>
                <a:cs typeface="Calibri"/>
                <a:sym typeface="Calibri"/>
              </a:rPr>
              <a:t>July 1st</a:t>
            </a:r>
            <a:endParaRPr sz="1800" b="1" i="0" u="none" strike="noStrike" cap="none" dirty="0">
              <a:solidFill>
                <a:schemeClr val="accent2">
                  <a:lumMod val="75000"/>
                </a:schemeClr>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61e3c98500_0_16"/>
          <p:cNvSpPr txBox="1">
            <a:spLocks noGrp="1"/>
          </p:cNvSpPr>
          <p:nvPr>
            <p:ph type="title"/>
          </p:nvPr>
        </p:nvSpPr>
        <p:spPr>
          <a:xfrm>
            <a:off x="623888" y="1709739"/>
            <a:ext cx="78867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YHDP Decision Making Structures </a:t>
            </a:r>
            <a:endParaRPr/>
          </a:p>
        </p:txBody>
      </p:sp>
      <p:sp>
        <p:nvSpPr>
          <p:cNvPr id="274" name="Google Shape;274;g61e3c98500_0_16"/>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2521200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61e3c98500_0_65"/>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Coordinated Community Plan Requirements</a:t>
            </a:r>
            <a:endParaRPr/>
          </a:p>
        </p:txBody>
      </p:sp>
      <p:sp>
        <p:nvSpPr>
          <p:cNvPr id="281" name="Google Shape;281;g61e3c98500_0_65"/>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457200" lvl="0" indent="-330200" algn="l" rtl="0">
              <a:spcBef>
                <a:spcPts val="1000"/>
              </a:spcBef>
              <a:spcAft>
                <a:spcPts val="0"/>
              </a:spcAft>
              <a:buSzPts val="1600"/>
              <a:buChar char="•"/>
            </a:pPr>
            <a:r>
              <a:rPr lang="en-US"/>
              <a:t>A governance structure, including an organizational chart outlining the governance structure</a:t>
            </a:r>
            <a:endParaRPr/>
          </a:p>
          <a:p>
            <a:pPr marL="457200" lvl="0" indent="-330200" algn="l" rtl="0">
              <a:spcBef>
                <a:spcPts val="1000"/>
              </a:spcBef>
              <a:spcAft>
                <a:spcPts val="0"/>
              </a:spcAft>
              <a:buSzPts val="1600"/>
              <a:buChar char="•"/>
            </a:pPr>
            <a:r>
              <a:rPr lang="en-US"/>
              <a:t>Two parts: identifies a decision-making process that includes </a:t>
            </a:r>
            <a:r>
              <a:rPr lang="en-US" b="1"/>
              <a:t>how</a:t>
            </a:r>
            <a:r>
              <a:rPr lang="en-US"/>
              <a:t> decisions regarding YHDP funds are made and by </a:t>
            </a:r>
            <a:r>
              <a:rPr lang="en-US" b="1"/>
              <a:t>whom</a:t>
            </a:r>
            <a:endParaRPr b="1"/>
          </a:p>
          <a:p>
            <a:pPr marL="457200" lvl="0" indent="-330200" algn="l" rtl="0">
              <a:spcBef>
                <a:spcPts val="1000"/>
              </a:spcBef>
              <a:spcAft>
                <a:spcPts val="0"/>
              </a:spcAft>
              <a:buSzPts val="1600"/>
              <a:buChar char="•"/>
            </a:pPr>
            <a:r>
              <a:rPr lang="en-US"/>
              <a:t>The process is inclusive of a broad range of partners:</a:t>
            </a:r>
            <a:endParaRPr/>
          </a:p>
          <a:p>
            <a:pPr marL="914400" lvl="1" indent="-320040" algn="l" rtl="0">
              <a:spcBef>
                <a:spcPts val="1000"/>
              </a:spcBef>
              <a:spcAft>
                <a:spcPts val="0"/>
              </a:spcAft>
              <a:buSzPts val="1440"/>
              <a:buChar char="•"/>
            </a:pPr>
            <a:r>
              <a:rPr lang="en-US"/>
              <a:t>Youth Action Board (YAB)</a:t>
            </a:r>
            <a:endParaRPr/>
          </a:p>
          <a:p>
            <a:pPr marL="914400" lvl="1" indent="-320040" algn="l" rtl="0">
              <a:spcBef>
                <a:spcPts val="0"/>
              </a:spcBef>
              <a:spcAft>
                <a:spcPts val="0"/>
              </a:spcAft>
              <a:buSzPts val="1440"/>
              <a:buChar char="•"/>
            </a:pPr>
            <a:r>
              <a:rPr lang="en-US"/>
              <a:t>CoC Collaborative Applicant and YHDP Lead Agency </a:t>
            </a:r>
            <a:endParaRPr/>
          </a:p>
          <a:p>
            <a:pPr marL="914400" lvl="1" indent="-320040" algn="l" rtl="0">
              <a:spcBef>
                <a:spcPts val="0"/>
              </a:spcBef>
              <a:spcAft>
                <a:spcPts val="0"/>
              </a:spcAft>
              <a:buSzPts val="1440"/>
              <a:buChar char="•"/>
            </a:pPr>
            <a:r>
              <a:rPr lang="en-US"/>
              <a:t>Child Welfare </a:t>
            </a:r>
            <a:endParaRPr/>
          </a:p>
          <a:p>
            <a:pPr marL="914400" lvl="1" indent="-320040" algn="l" rtl="0">
              <a:spcBef>
                <a:spcPts val="0"/>
              </a:spcBef>
              <a:spcAft>
                <a:spcPts val="0"/>
              </a:spcAft>
              <a:buSzPts val="1440"/>
              <a:buChar char="•"/>
            </a:pPr>
            <a:r>
              <a:rPr lang="en-US"/>
              <a:t>Local Government</a:t>
            </a:r>
            <a:endParaRPr/>
          </a:p>
          <a:p>
            <a:pPr marL="914400" lvl="1" indent="-320040" algn="l" rtl="0">
              <a:spcBef>
                <a:spcPts val="0"/>
              </a:spcBef>
              <a:spcAft>
                <a:spcPts val="0"/>
              </a:spcAft>
              <a:buSzPts val="1440"/>
              <a:buChar char="•"/>
            </a:pPr>
            <a:r>
              <a:rPr lang="en-US"/>
              <a:t>Youth Providers</a:t>
            </a:r>
            <a:endParaRPr/>
          </a:p>
          <a:p>
            <a:pPr marL="914400" lvl="1" indent="-320040" algn="l" rtl="0">
              <a:spcBef>
                <a:spcPts val="0"/>
              </a:spcBef>
              <a:spcAft>
                <a:spcPts val="0"/>
              </a:spcAft>
              <a:buSzPts val="1440"/>
              <a:buChar char="•"/>
            </a:pPr>
            <a:r>
              <a:rPr lang="en-US"/>
              <a:t>Homelessness Assistance Providers </a:t>
            </a:r>
            <a:endParaRPr/>
          </a:p>
          <a:p>
            <a:pPr marL="914400" lvl="1" indent="-320040" algn="l" rtl="0">
              <a:spcBef>
                <a:spcPts val="0"/>
              </a:spcBef>
              <a:spcAft>
                <a:spcPts val="0"/>
              </a:spcAft>
              <a:buSzPts val="1440"/>
              <a:buChar char="•"/>
            </a:pPr>
            <a:r>
              <a:rPr lang="en-US"/>
              <a:t>Education</a:t>
            </a:r>
            <a:endParaRPr/>
          </a:p>
          <a:p>
            <a:pPr marL="914400" lvl="1" indent="-320040" algn="l" rtl="0">
              <a:spcBef>
                <a:spcPts val="0"/>
              </a:spcBef>
              <a:spcAft>
                <a:spcPts val="0"/>
              </a:spcAft>
              <a:buSzPts val="1440"/>
              <a:buChar char="•"/>
            </a:pPr>
            <a:r>
              <a:rPr lang="en-US"/>
              <a:t>Justice</a:t>
            </a:r>
            <a:endParaRPr/>
          </a:p>
          <a:p>
            <a:pPr marL="914400" lvl="1" indent="-320040" algn="l" rtl="0">
              <a:spcBef>
                <a:spcPts val="0"/>
              </a:spcBef>
              <a:spcAft>
                <a:spcPts val="0"/>
              </a:spcAft>
              <a:buSzPts val="1440"/>
              <a:buChar char="•"/>
            </a:pPr>
            <a:r>
              <a:rPr lang="en-US"/>
              <a:t>Workforce</a:t>
            </a:r>
            <a:endParaRPr/>
          </a:p>
          <a:p>
            <a:pPr marL="0" lvl="0" indent="0" algn="l" rtl="0">
              <a:spcBef>
                <a:spcPts val="1000"/>
              </a:spcBef>
              <a:spcAft>
                <a:spcPts val="0"/>
              </a:spcAft>
              <a:buNone/>
            </a:pPr>
            <a:endParaRPr/>
          </a:p>
        </p:txBody>
      </p:sp>
      <p:sp>
        <p:nvSpPr>
          <p:cNvPr id="282" name="Google Shape;282;g61e3c98500_0_65"/>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1583386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61e3c98500_0_73"/>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HUD’s Expectations of Governance and Decision Making</a:t>
            </a:r>
            <a:endParaRPr/>
          </a:p>
        </p:txBody>
      </p:sp>
      <p:sp>
        <p:nvSpPr>
          <p:cNvPr id="289" name="Google Shape;289;g61e3c98500_0_73"/>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457200" lvl="0" indent="-330200" algn="l" rtl="0">
              <a:spcBef>
                <a:spcPts val="1000"/>
              </a:spcBef>
              <a:spcAft>
                <a:spcPts val="0"/>
              </a:spcAft>
              <a:buSzPts val="1600"/>
              <a:buChar char="•"/>
            </a:pPr>
            <a:r>
              <a:rPr lang="en-US"/>
              <a:t>The process is respectful of the differing systems each partner represents and the goals and resources of those systems</a:t>
            </a:r>
            <a:endParaRPr/>
          </a:p>
          <a:p>
            <a:pPr marL="457200" lvl="0" indent="-330200" algn="l" rtl="0">
              <a:spcBef>
                <a:spcPts val="1000"/>
              </a:spcBef>
              <a:spcAft>
                <a:spcPts val="0"/>
              </a:spcAft>
              <a:buSzPts val="1600"/>
              <a:buChar char="•"/>
            </a:pPr>
            <a:r>
              <a:rPr lang="en-US"/>
              <a:t>The process is clear and transparent to the partners and public</a:t>
            </a:r>
            <a:endParaRPr/>
          </a:p>
          <a:p>
            <a:pPr marL="457200" lvl="0" indent="-330200" algn="l" rtl="0">
              <a:spcBef>
                <a:spcPts val="1000"/>
              </a:spcBef>
              <a:spcAft>
                <a:spcPts val="0"/>
              </a:spcAft>
              <a:buSzPts val="1600"/>
              <a:buChar char="•"/>
            </a:pPr>
            <a:r>
              <a:rPr lang="en-US"/>
              <a:t>There is a clear process for resolving disagreements</a:t>
            </a:r>
            <a:endParaRPr/>
          </a:p>
          <a:p>
            <a:pPr marL="457200" lvl="0" indent="-330200" algn="l" rtl="0">
              <a:spcBef>
                <a:spcPts val="1000"/>
              </a:spcBef>
              <a:spcAft>
                <a:spcPts val="0"/>
              </a:spcAft>
              <a:buSzPts val="1600"/>
              <a:buChar char="•"/>
            </a:pPr>
            <a:r>
              <a:rPr lang="en-US"/>
              <a:t>The process is subject to feedback and continual improvement</a:t>
            </a:r>
            <a:endParaRPr/>
          </a:p>
          <a:p>
            <a:pPr marL="0" lvl="0" indent="0" algn="l" rtl="0">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0"/>
              </a:spcAft>
              <a:buNone/>
            </a:pPr>
            <a:r>
              <a:rPr lang="en-US" b="1" i="1">
                <a:solidFill>
                  <a:schemeClr val="accent2"/>
                </a:solidFill>
              </a:rPr>
              <a:t>Remember, youth must have decision making power in all parts of YHDP, including the creation of the CCP and the selection and design of YHDP projects</a:t>
            </a:r>
            <a:endParaRPr b="1" i="1">
              <a:solidFill>
                <a:schemeClr val="accent2"/>
              </a:solidFill>
            </a:endParaRPr>
          </a:p>
        </p:txBody>
      </p:sp>
      <p:sp>
        <p:nvSpPr>
          <p:cNvPr id="290" name="Google Shape;290;g61e3c98500_0_73"/>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1912126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g61e3c98500_0_88"/>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Youth Action Board (YAB) Role in YHDP Governance</a:t>
            </a:r>
            <a:endParaRPr/>
          </a:p>
        </p:txBody>
      </p:sp>
      <p:sp>
        <p:nvSpPr>
          <p:cNvPr id="297" name="Google Shape;297;g61e3c98500_0_88"/>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457200" lvl="0" indent="-330200" algn="l" rtl="0">
              <a:spcBef>
                <a:spcPts val="1000"/>
              </a:spcBef>
              <a:spcAft>
                <a:spcPts val="0"/>
              </a:spcAft>
              <a:buSzPts val="1600"/>
              <a:buChar char="•"/>
            </a:pPr>
            <a:r>
              <a:rPr lang="en-US"/>
              <a:t>HUD requires the creation of a Youth Action Board, consisting of youth and young adults with lived experiences of housing instability and homelessness</a:t>
            </a:r>
            <a:endParaRPr/>
          </a:p>
          <a:p>
            <a:pPr marL="457200" lvl="0" indent="-330200" algn="l" rtl="0">
              <a:spcBef>
                <a:spcPts val="1000"/>
              </a:spcBef>
              <a:spcAft>
                <a:spcPts val="0"/>
              </a:spcAft>
              <a:buSzPts val="1600"/>
              <a:buChar char="•"/>
            </a:pPr>
            <a:r>
              <a:rPr lang="en-US"/>
              <a:t>No community can submit their CCP or project applications without the approval of the YAB</a:t>
            </a:r>
            <a:endParaRPr/>
          </a:p>
          <a:p>
            <a:pPr marL="457200" lvl="0" indent="-330200" algn="l" rtl="0">
              <a:spcBef>
                <a:spcPts val="1000"/>
              </a:spcBef>
              <a:spcAft>
                <a:spcPts val="0"/>
              </a:spcAft>
              <a:buSzPts val="1600"/>
              <a:buChar char="•"/>
            </a:pPr>
            <a:r>
              <a:rPr lang="en-US"/>
              <a:t>The YAB should have equal and respected voice at all decision making tables and at each level of the YHDP governance structure. </a:t>
            </a:r>
            <a:r>
              <a:rPr lang="en-US" b="1" i="1">
                <a:solidFill>
                  <a:schemeClr val="accent4"/>
                </a:solidFill>
              </a:rPr>
              <a:t>Think about YAB roles within the larger CoC governance structure!</a:t>
            </a:r>
            <a:endParaRPr b="1" i="1">
              <a:solidFill>
                <a:schemeClr val="accent4"/>
              </a:solidFill>
            </a:endParaRPr>
          </a:p>
          <a:p>
            <a:pPr marL="0" lvl="0" indent="0" algn="l" rtl="0">
              <a:spcBef>
                <a:spcPts val="1000"/>
              </a:spcBef>
              <a:spcAft>
                <a:spcPts val="0"/>
              </a:spcAft>
              <a:buNone/>
            </a:pPr>
            <a:endParaRPr/>
          </a:p>
        </p:txBody>
      </p:sp>
      <p:sp>
        <p:nvSpPr>
          <p:cNvPr id="298" name="Google Shape;298;g61e3c98500_0_88"/>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25364770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646b80ebb2_0_8"/>
          <p:cNvSpPr txBox="1">
            <a:spLocks noGrp="1"/>
          </p:cNvSpPr>
          <p:nvPr>
            <p:ph type="title"/>
          </p:nvPr>
        </p:nvSpPr>
        <p:spPr>
          <a:xfrm>
            <a:off x="628650" y="365126"/>
            <a:ext cx="78867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Proposed Org Chart</a:t>
            </a:r>
            <a:endParaRPr/>
          </a:p>
        </p:txBody>
      </p:sp>
      <p:sp>
        <p:nvSpPr>
          <p:cNvPr id="305" name="Google Shape;305;g646b80ebb2_0_8"/>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pic>
        <p:nvPicPr>
          <p:cNvPr id="6" name="Google Shape;295;p33"/>
          <p:cNvPicPr preferRelativeResize="0"/>
          <p:nvPr/>
        </p:nvPicPr>
        <p:blipFill>
          <a:blip r:embed="rId3">
            <a:alphaModFix/>
          </a:blip>
          <a:stretch>
            <a:fillRect/>
          </a:stretch>
        </p:blipFill>
        <p:spPr>
          <a:xfrm>
            <a:off x="1075815" y="880968"/>
            <a:ext cx="7280749" cy="5307612"/>
          </a:xfrm>
          <a:prstGeom prst="rect">
            <a:avLst/>
          </a:prstGeom>
          <a:noFill/>
          <a:ln>
            <a:noFill/>
          </a:ln>
        </p:spPr>
      </p:pic>
    </p:spTree>
    <p:extLst>
      <p:ext uri="{BB962C8B-B14F-4D97-AF65-F5344CB8AC3E}">
        <p14:creationId xmlns:p14="http://schemas.microsoft.com/office/powerpoint/2010/main" val="12201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Content of the Plan will be Decided</a:t>
            </a:r>
            <a:endParaRPr lang="en-US" dirty="0"/>
          </a:p>
        </p:txBody>
      </p:sp>
      <p:sp>
        <p:nvSpPr>
          <p:cNvPr id="4" name="Text Placeholder 3"/>
          <p:cNvSpPr>
            <a:spLocks noGrp="1"/>
          </p:cNvSpPr>
          <p:nvPr>
            <p:ph type="body" idx="1"/>
          </p:nvPr>
        </p:nvSpPr>
        <p:spPr>
          <a:xfrm>
            <a:off x="628650" y="1312985"/>
            <a:ext cx="5314950" cy="4863978"/>
          </a:xfrm>
        </p:spPr>
        <p:txBody>
          <a:bodyPr>
            <a:normAutofit/>
          </a:bodyPr>
          <a:lstStyle/>
          <a:p>
            <a:r>
              <a:rPr lang="en-US" dirty="0" smtClean="0"/>
              <a:t>In the October meeting, folks in the room decided to follow the path your community has followed before, and use consensus decision making to decide what content will be included in the plan.</a:t>
            </a:r>
          </a:p>
          <a:p>
            <a:pPr marL="127000" indent="0">
              <a:buNone/>
            </a:pPr>
            <a:r>
              <a:rPr lang="en-US" b="1" dirty="0" smtClean="0">
                <a:solidFill>
                  <a:schemeClr val="accent6"/>
                </a:solidFill>
              </a:rPr>
              <a:t>Key Pieces to Make Consensus Work:</a:t>
            </a:r>
            <a:r>
              <a:rPr lang="en-US" dirty="0" smtClean="0"/>
              <a:t>	</a:t>
            </a:r>
          </a:p>
          <a:p>
            <a:pPr marL="584200" indent="-457200">
              <a:buFont typeface="+mj-lt"/>
              <a:buAutoNum type="arabicPeriod"/>
            </a:pPr>
            <a:r>
              <a:rPr lang="en-US" dirty="0" smtClean="0"/>
              <a:t>At least 3 YAB members must be present for a decision to be made.</a:t>
            </a:r>
          </a:p>
          <a:p>
            <a:pPr marL="584200" indent="-457200">
              <a:buFont typeface="+mj-lt"/>
              <a:buAutoNum type="arabicPeriod"/>
            </a:pPr>
            <a:r>
              <a:rPr lang="en-US" dirty="0" smtClean="0"/>
              <a:t>Present YAB members will be prepared to represent the YAB’s perspective. May need to take a decision back to the full YAB before a decision can be made.</a:t>
            </a:r>
          </a:p>
          <a:p>
            <a:pPr marL="584200" indent="-457200">
              <a:buFont typeface="+mj-lt"/>
              <a:buAutoNum type="arabicPeriod"/>
            </a:pPr>
            <a:r>
              <a:rPr lang="en-US" dirty="0" smtClean="0"/>
              <a:t>Ensure every voice is heard by listening actively, using respectful disagreement, and following our meeting agreements.</a:t>
            </a:r>
            <a:endParaRPr lang="en-US" dirty="0"/>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pic>
        <p:nvPicPr>
          <p:cNvPr id="5" name="Google Shape;324;g646b80ebb2_0_16"/>
          <p:cNvPicPr preferRelativeResize="0"/>
          <p:nvPr/>
        </p:nvPicPr>
        <p:blipFill>
          <a:blip r:embed="rId2">
            <a:alphaModFix/>
          </a:blip>
          <a:stretch>
            <a:fillRect/>
          </a:stretch>
        </p:blipFill>
        <p:spPr>
          <a:xfrm>
            <a:off x="6281276" y="1312985"/>
            <a:ext cx="2234074" cy="4543025"/>
          </a:xfrm>
          <a:prstGeom prst="rect">
            <a:avLst/>
          </a:prstGeom>
          <a:noFill/>
          <a:ln>
            <a:noFill/>
          </a:ln>
        </p:spPr>
      </p:pic>
    </p:spTree>
    <p:extLst>
      <p:ext uri="{BB962C8B-B14F-4D97-AF65-F5344CB8AC3E}">
        <p14:creationId xmlns:p14="http://schemas.microsoft.com/office/powerpoint/2010/main" val="1068548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61e3c98500_0_1"/>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Debuting Your </a:t>
            </a:r>
            <a:r>
              <a:rPr lang="en-US" dirty="0"/>
              <a:t>Shared </a:t>
            </a:r>
            <a:r>
              <a:rPr lang="en-US" dirty="0" smtClean="0"/>
              <a:t>Vision!</a:t>
            </a:r>
            <a:endParaRPr dirty="0"/>
          </a:p>
        </p:txBody>
      </p:sp>
      <p:sp>
        <p:nvSpPr>
          <p:cNvPr id="226" name="Google Shape;226;g61e3c98500_0_1"/>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b="1" dirty="0" smtClean="0">
                <a:solidFill>
                  <a:schemeClr val="accent2">
                    <a:lumMod val="75000"/>
                  </a:schemeClr>
                </a:solidFill>
              </a:rPr>
              <a:t>Proposed Vision Statement for the Coordinated Community Plan:</a:t>
            </a:r>
            <a:endParaRPr lang="en-US" b="1" dirty="0">
              <a:solidFill>
                <a:schemeClr val="accent2">
                  <a:lumMod val="75000"/>
                </a:schemeClr>
              </a:solidFill>
            </a:endParaRPr>
          </a:p>
          <a:p>
            <a:pPr marL="0" lvl="0" indent="0" algn="l" rtl="0">
              <a:spcBef>
                <a:spcPts val="1000"/>
              </a:spcBef>
              <a:spcAft>
                <a:spcPts val="0"/>
              </a:spcAft>
              <a:buNone/>
            </a:pPr>
            <a:endParaRPr lang="en-US" dirty="0"/>
          </a:p>
          <a:p>
            <a:pPr marL="127000" indent="0" algn="ctr">
              <a:buNone/>
            </a:pPr>
            <a:r>
              <a:rPr lang="en-US" dirty="0" smtClean="0"/>
              <a:t>“Youth and young adults in Hampden County have a safe and stable home, community, resources, and opportunities to live harmoniously and thrive.”</a:t>
            </a:r>
            <a:endParaRPr lang="en-US" dirty="0"/>
          </a:p>
          <a:p>
            <a:pPr marL="0" lvl="0" indent="0" algn="l" rtl="0">
              <a:spcBef>
                <a:spcPts val="1000"/>
              </a:spcBef>
              <a:spcAft>
                <a:spcPts val="0"/>
              </a:spcAft>
              <a:buNone/>
            </a:pPr>
            <a:endParaRPr lang="en-US" dirty="0" smtClean="0"/>
          </a:p>
          <a:p>
            <a:pPr marL="0" lvl="0" indent="0" algn="l" rtl="0">
              <a:spcBef>
                <a:spcPts val="1000"/>
              </a:spcBef>
              <a:spcAft>
                <a:spcPts val="0"/>
              </a:spcAft>
              <a:buNone/>
            </a:pPr>
            <a:endParaRPr lang="en-US" dirty="0"/>
          </a:p>
          <a:p>
            <a:pPr marL="0" lvl="0" indent="0" algn="l" rtl="0">
              <a:spcBef>
                <a:spcPts val="1000"/>
              </a:spcBef>
              <a:spcAft>
                <a:spcPts val="0"/>
              </a:spcAft>
              <a:buNone/>
            </a:pPr>
            <a:endParaRPr dirty="0"/>
          </a:p>
        </p:txBody>
      </p:sp>
      <p:sp>
        <p:nvSpPr>
          <p:cNvPr id="227" name="Google Shape;227;g61e3c98500_0_1"/>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Guiding Principles</a:t>
            </a:r>
            <a:endParaRPr lang="en-US" dirty="0"/>
          </a:p>
        </p:txBody>
      </p:sp>
      <p:sp>
        <p:nvSpPr>
          <p:cNvPr id="3" name="Text Placeholder 2"/>
          <p:cNvSpPr>
            <a:spLocks noGrp="1"/>
          </p:cNvSpPr>
          <p:nvPr>
            <p:ph type="body" idx="1"/>
          </p:nvPr>
        </p:nvSpPr>
        <p:spPr/>
        <p:txBody>
          <a:bodyPr/>
          <a:lstStyle/>
          <a:p>
            <a:pPr marL="584200" lvl="0" indent="-457200">
              <a:buFont typeface="+mj-lt"/>
              <a:buAutoNum type="arabicPeriod"/>
            </a:pPr>
            <a:r>
              <a:rPr lang="en-US" dirty="0" smtClean="0"/>
              <a:t>Leadership </a:t>
            </a:r>
            <a:r>
              <a:rPr lang="en-US" dirty="0"/>
              <a:t>by youth and young adults</a:t>
            </a:r>
          </a:p>
          <a:p>
            <a:pPr marL="584200" lvl="0" indent="-457200">
              <a:buFont typeface="+mj-lt"/>
              <a:buAutoNum type="arabicPeriod"/>
            </a:pPr>
            <a:r>
              <a:rPr lang="en-US" dirty="0"/>
              <a:t>Collaboration between YYA and their </a:t>
            </a:r>
            <a:r>
              <a:rPr lang="en-US" dirty="0" smtClean="0"/>
              <a:t>older adult </a:t>
            </a:r>
            <a:r>
              <a:rPr lang="en-US" dirty="0"/>
              <a:t>allies</a:t>
            </a:r>
          </a:p>
          <a:p>
            <a:pPr marL="584200" lvl="0" indent="-457200">
              <a:buFont typeface="+mj-lt"/>
              <a:buAutoNum type="arabicPeriod"/>
            </a:pPr>
            <a:r>
              <a:rPr lang="en-US" dirty="0"/>
              <a:t>Data-informed decision </a:t>
            </a:r>
            <a:r>
              <a:rPr lang="en-US" dirty="0" smtClean="0"/>
              <a:t>making and evaluation</a:t>
            </a:r>
            <a:endParaRPr lang="en-US" dirty="0"/>
          </a:p>
          <a:p>
            <a:pPr marL="584200" lvl="0" indent="-457200">
              <a:buFont typeface="+mj-lt"/>
              <a:buAutoNum type="arabicPeriod"/>
            </a:pPr>
            <a:r>
              <a:rPr lang="en-US" dirty="0"/>
              <a:t>Centering equity in all policy and programs</a:t>
            </a:r>
          </a:p>
          <a:p>
            <a:pPr marL="584200" lvl="0" indent="-457200">
              <a:buFont typeface="+mj-lt"/>
              <a:buAutoNum type="arabicPeriod"/>
            </a:pPr>
            <a:r>
              <a:rPr lang="en-US" dirty="0"/>
              <a:t>Community buy-in around the work of solving YYA homelessness</a:t>
            </a:r>
          </a:p>
          <a:p>
            <a:pPr marL="584200" lvl="0" indent="-457200">
              <a:buFont typeface="+mj-lt"/>
              <a:buAutoNum type="arabicPeriod"/>
            </a:pPr>
            <a:r>
              <a:rPr lang="en-US" dirty="0"/>
              <a:t>Relentless commitment to </a:t>
            </a:r>
            <a:r>
              <a:rPr lang="en-US" dirty="0" smtClean="0"/>
              <a:t>transparency, positive outcomes, </a:t>
            </a:r>
            <a:r>
              <a:rPr lang="en-US" dirty="0"/>
              <a:t>and </a:t>
            </a:r>
            <a:r>
              <a:rPr lang="en-US" dirty="0" smtClean="0"/>
              <a:t>innovative and sustainable </a:t>
            </a:r>
            <a:r>
              <a:rPr lang="en-US" dirty="0"/>
              <a:t>solutions</a:t>
            </a:r>
          </a:p>
          <a:p>
            <a:pPr marL="127000" indent="0">
              <a:buNone/>
            </a:pPr>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89371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Data Walk</a:t>
            </a:r>
            <a:endParaRPr lang="en-US" dirty="0"/>
          </a:p>
        </p:txBody>
      </p:sp>
      <p:sp>
        <p:nvSpPr>
          <p:cNvPr id="6" name="Text Placeholder 5"/>
          <p:cNvSpPr>
            <a:spLocks noGrp="1"/>
          </p:cNvSpPr>
          <p:nvPr>
            <p:ph type="body" idx="1"/>
          </p:nvPr>
        </p:nvSpPr>
        <p:spPr/>
        <p:txBody>
          <a:bodyPr/>
          <a:lstStyle/>
          <a:p>
            <a:r>
              <a:rPr lang="en-US" dirty="0" smtClean="0"/>
              <a:t>Around the room, we’ve posted a variety of data about Hampden County </a:t>
            </a:r>
            <a:r>
              <a:rPr lang="en-US" smtClean="0"/>
              <a:t>and nationally</a:t>
            </a:r>
            <a:endParaRPr lang="en-US" dirty="0" smtClean="0"/>
          </a:p>
          <a:p>
            <a:r>
              <a:rPr lang="en-US" dirty="0" smtClean="0"/>
              <a:t>Take about 15 minutes to walk around and reflect on the data</a:t>
            </a:r>
          </a:p>
          <a:p>
            <a:r>
              <a:rPr lang="en-US" dirty="0" smtClean="0"/>
              <a:t>As you’re stopping at each piece of paper, ask yourself…</a:t>
            </a:r>
          </a:p>
          <a:p>
            <a:pPr lvl="1"/>
            <a:r>
              <a:rPr lang="en-US" dirty="0" smtClean="0"/>
              <a:t>What is surprising about this data?</a:t>
            </a:r>
          </a:p>
          <a:p>
            <a:pPr lvl="1"/>
            <a:r>
              <a:rPr lang="en-US" dirty="0" smtClean="0"/>
              <a:t>What confirmed what you already know?</a:t>
            </a:r>
          </a:p>
          <a:p>
            <a:pPr lvl="1"/>
            <a:r>
              <a:rPr lang="en-US" dirty="0" smtClean="0"/>
              <a:t>Do you know of another data set in the community that we could be using to access more information about this population?</a:t>
            </a:r>
          </a:p>
          <a:p>
            <a:pPr lvl="1"/>
            <a:r>
              <a:rPr lang="en-US" dirty="0" smtClean="0"/>
              <a:t>What’s missing?</a:t>
            </a:r>
          </a:p>
          <a:p>
            <a:r>
              <a:rPr lang="en-US" dirty="0" smtClean="0"/>
              <a:t>We’ll do a popcorn report out at the end</a:t>
            </a:r>
          </a:p>
        </p:txBody>
      </p:sp>
      <p:sp>
        <p:nvSpPr>
          <p:cNvPr id="4" name="Slide Number Placeholder 3"/>
          <p:cNvSpPr>
            <a:spLocks noGrp="1"/>
          </p:cNvSpPr>
          <p:nvPr>
            <p:ph type="sldNum" idx="12"/>
          </p:nvPr>
        </p:nvSpPr>
        <p:spPr/>
        <p:txBody>
          <a:bodyPr/>
          <a:lstStyle/>
          <a:p>
            <a:fld id="{80113C4B-6DF9-9748-9E72-6C0B06697B8C}" type="slidenum">
              <a:rPr lang="en-US" smtClean="0"/>
              <a:t>15</a:t>
            </a:fld>
            <a:endParaRPr lang="en-US"/>
          </a:p>
        </p:txBody>
      </p:sp>
    </p:spTree>
    <p:extLst>
      <p:ext uri="{BB962C8B-B14F-4D97-AF65-F5344CB8AC3E}">
        <p14:creationId xmlns:p14="http://schemas.microsoft.com/office/powerpoint/2010/main" val="1196575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Hampden County 18-24 System Mapping</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994021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0EA447-38F9-B541-9199-84955F188D4F}"/>
              </a:ext>
            </a:extLst>
          </p:cNvPr>
          <p:cNvSpPr>
            <a:spLocks noGrp="1"/>
          </p:cNvSpPr>
          <p:nvPr>
            <p:ph type="title"/>
          </p:nvPr>
        </p:nvSpPr>
        <p:spPr/>
        <p:txBody>
          <a:bodyPr/>
          <a:lstStyle/>
          <a:p>
            <a:r>
              <a:rPr lang="en-US" dirty="0"/>
              <a:t>Today’s Goals</a:t>
            </a:r>
          </a:p>
        </p:txBody>
      </p:sp>
      <p:sp>
        <p:nvSpPr>
          <p:cNvPr id="3" name="Text Placeholder 2">
            <a:extLst>
              <a:ext uri="{FF2B5EF4-FFF2-40B4-BE49-F238E27FC236}">
                <a16:creationId xmlns:a16="http://schemas.microsoft.com/office/drawing/2014/main" xmlns="" id="{BA1C022F-3852-A242-95E7-F195313E8936}"/>
              </a:ext>
            </a:extLst>
          </p:cNvPr>
          <p:cNvSpPr>
            <a:spLocks noGrp="1"/>
          </p:cNvSpPr>
          <p:nvPr>
            <p:ph type="body" idx="1"/>
          </p:nvPr>
        </p:nvSpPr>
        <p:spPr/>
        <p:txBody>
          <a:bodyPr/>
          <a:lstStyle/>
          <a:p>
            <a:r>
              <a:rPr lang="en-US" dirty="0"/>
              <a:t>See how youth are moving through the system</a:t>
            </a:r>
          </a:p>
          <a:p>
            <a:r>
              <a:rPr lang="en-US" dirty="0"/>
              <a:t>Imagine what new pathways might be developed</a:t>
            </a:r>
          </a:p>
          <a:p>
            <a:endParaRPr lang="en-US" dirty="0"/>
          </a:p>
          <a:p>
            <a:endParaRPr lang="en-US" dirty="0"/>
          </a:p>
          <a:p>
            <a:pPr marL="127000" indent="0">
              <a:buNone/>
            </a:pPr>
            <a:r>
              <a:rPr lang="en-US" b="1" dirty="0">
                <a:solidFill>
                  <a:schemeClr val="accent2">
                    <a:lumMod val="75000"/>
                  </a:schemeClr>
                </a:solidFill>
              </a:rPr>
              <a:t>Your Role:</a:t>
            </a:r>
          </a:p>
          <a:p>
            <a:r>
              <a:rPr lang="en-US" dirty="0"/>
              <a:t>Tell us how you are seeing youth homelessness in your community</a:t>
            </a:r>
          </a:p>
          <a:p>
            <a:r>
              <a:rPr lang="en-US" dirty="0"/>
              <a:t>Imagine what the system could look like – BE CREATIVE!  </a:t>
            </a:r>
          </a:p>
        </p:txBody>
      </p:sp>
      <p:sp>
        <p:nvSpPr>
          <p:cNvPr id="4" name="Slide Number Placeholder 3">
            <a:extLst>
              <a:ext uri="{FF2B5EF4-FFF2-40B4-BE49-F238E27FC236}">
                <a16:creationId xmlns:a16="http://schemas.microsoft.com/office/drawing/2014/main" xmlns="" id="{A1F0DF1E-C814-9B46-968D-BABD75F48A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3932079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Models in the Homeless/Crisis Response System</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pic>
        <p:nvPicPr>
          <p:cNvPr id="1026" name="Picture 2" descr="https://lh6.googleusercontent.com/hAkWQOXVhrwSafjvLnG_B71ZF5uUHvWerBI3MqW8ckFdinKuZqeyC2v0vyyRVwtVtNl47vreNhNBwpEMD5TqDw0q6vYN8COaZUNzJOXEu7y2gRwX3m2_AnxC9YkG4KBLP5_W4l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353915"/>
            <a:ext cx="7543679" cy="4249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366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“Front Porch” Services</a:t>
            </a:r>
          </a:p>
        </p:txBody>
      </p:sp>
      <p:sp>
        <p:nvSpPr>
          <p:cNvPr id="3" name="Text Placeholder 2"/>
          <p:cNvSpPr>
            <a:spLocks noGrp="1"/>
          </p:cNvSpPr>
          <p:nvPr>
            <p:ph type="body" idx="1"/>
          </p:nvPr>
        </p:nvSpPr>
        <p:spPr>
          <a:xfrm>
            <a:off x="628650" y="1102659"/>
            <a:ext cx="7886700" cy="5074304"/>
          </a:xfrm>
        </p:spPr>
        <p:txBody>
          <a:bodyPr>
            <a:normAutofit fontScale="85000" lnSpcReduction="10000"/>
          </a:bodyPr>
          <a:lstStyle/>
          <a:p>
            <a:pPr fontAlgn="base"/>
            <a:r>
              <a:rPr lang="en-US" b="1" u="sng" dirty="0"/>
              <a:t>Diversion:</a:t>
            </a:r>
            <a:r>
              <a:rPr lang="en-US" b="1" dirty="0"/>
              <a:t> </a:t>
            </a:r>
            <a:r>
              <a:rPr lang="en-US" dirty="0"/>
              <a:t>Problem solving conversation that requires minimal assistance and does not require entry into homeless response system</a:t>
            </a:r>
            <a:r>
              <a:rPr lang="en-US" dirty="0" smtClean="0"/>
              <a:t>. In Hampden County, flexible funding is available to support </a:t>
            </a:r>
            <a:r>
              <a:rPr lang="en-US" dirty="0"/>
              <a:t>back payments for rent/utilities, or first/last/security, but the funds can also be used to meet other critical needs that support stability—cell phone bill, car repair, work uniform, </a:t>
            </a:r>
            <a:r>
              <a:rPr lang="en-US" dirty="0" err="1"/>
              <a:t>etc</a:t>
            </a:r>
            <a:endParaRPr lang="en-US" b="1" dirty="0"/>
          </a:p>
          <a:p>
            <a:pPr fontAlgn="base"/>
            <a:r>
              <a:rPr lang="en-US" b="1" u="sng" dirty="0"/>
              <a:t>Mobile Outreach:</a:t>
            </a:r>
            <a:r>
              <a:rPr lang="en-US" b="1" dirty="0"/>
              <a:t> </a:t>
            </a:r>
            <a:r>
              <a:rPr lang="en-US" dirty="0"/>
              <a:t> a program connecting youth with community resources with goals of prevention, diversion, harm reduction and access to housing resources, including crisis housing.</a:t>
            </a:r>
            <a:endParaRPr lang="en-US" b="1" dirty="0"/>
          </a:p>
          <a:p>
            <a:pPr fontAlgn="base"/>
            <a:r>
              <a:rPr lang="en-US" b="1" u="sng" dirty="0"/>
              <a:t>Drop-In Center:</a:t>
            </a:r>
            <a:r>
              <a:rPr lang="en-US" b="1" dirty="0"/>
              <a:t> </a:t>
            </a:r>
            <a:r>
              <a:rPr lang="en-US" dirty="0"/>
              <a:t>provide a place where youth can “drop-in” and be provided low-barrier services, including connection to basic necessities such as clothing, showers, laundry facilities, and case management.</a:t>
            </a:r>
            <a:endParaRPr lang="en-US" b="1" dirty="0"/>
          </a:p>
          <a:p>
            <a:pPr fontAlgn="base"/>
            <a:r>
              <a:rPr lang="en-US" b="1" u="sng" dirty="0"/>
              <a:t>Coordinated Entry:</a:t>
            </a:r>
            <a:r>
              <a:rPr lang="en-US" b="1" dirty="0"/>
              <a:t> </a:t>
            </a:r>
            <a:r>
              <a:rPr lang="en-US" dirty="0"/>
              <a:t>enhance coordinated entry system for youth and young adults that provides support and training for youth service providers.</a:t>
            </a:r>
            <a:endParaRPr lang="en-US" b="1" dirty="0"/>
          </a:p>
          <a:p>
            <a:pPr fontAlgn="base"/>
            <a:r>
              <a:rPr lang="en-US" b="1" u="sng" dirty="0"/>
              <a:t>Youth Navigators:</a:t>
            </a:r>
            <a:r>
              <a:rPr lang="en-US" b="1" dirty="0"/>
              <a:t> </a:t>
            </a:r>
            <a:r>
              <a:rPr lang="en-US" dirty="0"/>
              <a:t>youth navigators work collaboratively with local providers in empowering youth to resolve their housing crises.  Local providers may include schools, child welfare and/or juvenile justice resources, and local colleges (2 &amp; 4 year). Youth navigators assist with enhancing the coordinated entry system for youth and young adults and in diverting youth from homelessness.  Youth navigators work closely with mobile street outreach teams.</a:t>
            </a:r>
            <a:r>
              <a:rPr lang="en-US" b="1" dirty="0"/>
              <a:t>  </a:t>
            </a:r>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16635045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Crisis Housing</a:t>
            </a:r>
          </a:p>
        </p:txBody>
      </p:sp>
      <p:sp>
        <p:nvSpPr>
          <p:cNvPr id="3" name="Text Placeholder 2"/>
          <p:cNvSpPr>
            <a:spLocks noGrp="1"/>
          </p:cNvSpPr>
          <p:nvPr>
            <p:ph type="body" idx="1"/>
          </p:nvPr>
        </p:nvSpPr>
        <p:spPr/>
        <p:txBody>
          <a:bodyPr/>
          <a:lstStyle/>
          <a:p>
            <a:r>
              <a:rPr lang="en-US" b="1" u="sng" dirty="0"/>
              <a:t>Shelter:</a:t>
            </a:r>
            <a:r>
              <a:rPr lang="en-US" b="1" dirty="0"/>
              <a:t>  </a:t>
            </a:r>
            <a:r>
              <a:rPr lang="en-US" dirty="0"/>
              <a:t>Safe and affirming spaces that bring youth inside and connects them to long-term housing solutions. </a:t>
            </a:r>
          </a:p>
          <a:p>
            <a:r>
              <a:rPr lang="en-US" b="1" u="sng" dirty="0"/>
              <a:t>Crisis Host Homes:</a:t>
            </a:r>
            <a:r>
              <a:rPr lang="en-US" b="1" dirty="0"/>
              <a:t> </a:t>
            </a:r>
            <a:r>
              <a:rPr lang="en-US" dirty="0"/>
              <a:t>Short-term, family-based settings that can offer youth a safe alternative to shelter. Program matches youth with a host of their choice. Financial and support services are available to sustain host homes</a:t>
            </a:r>
            <a:r>
              <a:rPr lang="en-US" dirty="0" smtClean="0"/>
              <a:t>.</a:t>
            </a:r>
          </a:p>
          <a:p>
            <a:r>
              <a:rPr lang="en-US" b="1" u="sng" dirty="0" smtClean="0"/>
              <a:t>Transitional Housing: </a:t>
            </a:r>
            <a:r>
              <a:rPr lang="en-US" dirty="0" smtClean="0"/>
              <a:t>Under YHDP, some communities have chosen to fund short-term transitional housing operated as crisis housing (up to 3-4 months </a:t>
            </a:r>
            <a:r>
              <a:rPr lang="en-US" smtClean="0"/>
              <a:t>of housing). </a:t>
            </a:r>
            <a:endParaRPr lang="en-US" b="1" u="sng" dirty="0"/>
          </a:p>
          <a:p>
            <a:pPr marL="127000" indent="0">
              <a:buNone/>
            </a:pPr>
            <a:r>
              <a:rPr lang="en-US" dirty="0"/>
              <a:t/>
            </a:r>
            <a:br>
              <a:rPr lang="en-US" dirty="0"/>
            </a:br>
            <a:r>
              <a:rPr lang="en-US" dirty="0"/>
              <a:t/>
            </a:r>
            <a:br>
              <a:rPr lang="en-US" dirty="0"/>
            </a:br>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2498025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Medium-term Housing</a:t>
            </a:r>
          </a:p>
        </p:txBody>
      </p:sp>
      <p:sp>
        <p:nvSpPr>
          <p:cNvPr id="3" name="Text Placeholder 2"/>
          <p:cNvSpPr>
            <a:spLocks noGrp="1"/>
          </p:cNvSpPr>
          <p:nvPr>
            <p:ph type="body" idx="1"/>
          </p:nvPr>
        </p:nvSpPr>
        <p:spPr/>
        <p:txBody>
          <a:bodyPr/>
          <a:lstStyle/>
          <a:p>
            <a:r>
              <a:rPr lang="en-US" b="1" u="sng" dirty="0"/>
              <a:t>Transitional Housing</a:t>
            </a:r>
            <a:r>
              <a:rPr lang="en-US" b="1" dirty="0"/>
              <a:t>: </a:t>
            </a:r>
            <a:r>
              <a:rPr lang="en-US" dirty="0"/>
              <a:t>Up to 24 months of housing and services. TH is not considered permanent because a youth </a:t>
            </a:r>
            <a:r>
              <a:rPr lang="en-US" dirty="0" smtClean="0"/>
              <a:t>might </a:t>
            </a:r>
            <a:r>
              <a:rPr lang="en-US" dirty="0"/>
              <a:t>not have a lease in their name.  TH can look like congregate living or scattered-site with master leasing. TH can adhere to housing first principles and be successful. </a:t>
            </a:r>
          </a:p>
          <a:p>
            <a:r>
              <a:rPr lang="en-US" b="1" u="sng" dirty="0"/>
              <a:t>Joint TH-Rapid Rehousing</a:t>
            </a:r>
            <a:r>
              <a:rPr lang="en-US" dirty="0"/>
              <a:t>: Allows one project to offer both transitional housing and rapid rehousing for up to 24 months for each component. The TH portion is designed to provide short-term crisis housing for youth coupled with a planned, rapid exit to permanent housing.  Case management is provided to connect young adults with supportive services and a rapid pathway to permanent housing. Emergency transitional housing will be paired with PH-RRH.</a:t>
            </a:r>
          </a:p>
          <a:p>
            <a:pPr marL="127000" indent="0">
              <a:buNone/>
            </a:pPr>
            <a:r>
              <a:rPr lang="en-US" dirty="0"/>
              <a:t/>
            </a:r>
            <a:br>
              <a:rPr lang="en-US" dirty="0"/>
            </a:br>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2026665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Long-term Housing</a:t>
            </a:r>
          </a:p>
        </p:txBody>
      </p:sp>
      <p:sp>
        <p:nvSpPr>
          <p:cNvPr id="3" name="Text Placeholder 2"/>
          <p:cNvSpPr>
            <a:spLocks noGrp="1"/>
          </p:cNvSpPr>
          <p:nvPr>
            <p:ph type="body" idx="1"/>
          </p:nvPr>
        </p:nvSpPr>
        <p:spPr/>
        <p:txBody>
          <a:bodyPr/>
          <a:lstStyle/>
          <a:p>
            <a:r>
              <a:rPr lang="en-US" b="1" u="sng" dirty="0"/>
              <a:t>Rapid Rehousing</a:t>
            </a:r>
            <a:r>
              <a:rPr lang="en-US" b="1" dirty="0"/>
              <a:t>: </a:t>
            </a:r>
            <a:r>
              <a:rPr lang="en-US" dirty="0"/>
              <a:t>Up to 24 months of Tenant-Based Rental Assistance and services is provided. The youth has their own lease, therefore is considered permanently housed. The recipient should have a deep-array of optional services for a youth to choose from. </a:t>
            </a:r>
            <a:br>
              <a:rPr lang="en-US" dirty="0"/>
            </a:br>
            <a:endParaRPr lang="en-US" dirty="0"/>
          </a:p>
          <a:p>
            <a:r>
              <a:rPr lang="en-US" b="1" u="sng" dirty="0"/>
              <a:t>Permanent Supportive Housing</a:t>
            </a:r>
            <a:r>
              <a:rPr lang="en-US" dirty="0"/>
              <a:t>: Non-time limited housing and support for youth with a disability.  PSH is geared towards the highest needs youth who we believe will need long-term housing and supportive services to keep them housed.  Remember, YHDP PSH is not restricted to youth who are chronically homeless, but they must have a disability. PSH may offer site-based or scattered-site housing.</a:t>
            </a:r>
          </a:p>
          <a:p>
            <a:pPr marL="127000" indent="0">
              <a:buNone/>
            </a:pPr>
            <a:r>
              <a:rPr lang="en-US" dirty="0"/>
              <a:t/>
            </a:r>
            <a:br>
              <a:rPr lang="en-US" dirty="0"/>
            </a:br>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10630623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 between diversion and self-resolving?</a:t>
            </a:r>
            <a:endParaRPr lang="en-US" dirty="0"/>
          </a:p>
        </p:txBody>
      </p:sp>
      <p:sp>
        <p:nvSpPr>
          <p:cNvPr id="3" name="Text Placeholder 2"/>
          <p:cNvSpPr>
            <a:spLocks noGrp="1"/>
          </p:cNvSpPr>
          <p:nvPr>
            <p:ph type="body" idx="1"/>
          </p:nvPr>
        </p:nvSpPr>
        <p:spPr/>
        <p:txBody>
          <a:bodyPr/>
          <a:lstStyle/>
          <a:p>
            <a:r>
              <a:rPr lang="en-US" dirty="0"/>
              <a:t>When youth self-resolve, they exit your homeless system without utilizing a permanent housing intervention or diversion resources</a:t>
            </a:r>
          </a:p>
          <a:p>
            <a:pPr lvl="1"/>
            <a:r>
              <a:rPr lang="en-US" dirty="0"/>
              <a:t>Nationally, this statistic is about 30% for </a:t>
            </a:r>
            <a:r>
              <a:rPr lang="en-US" b="1" dirty="0"/>
              <a:t>all populations</a:t>
            </a:r>
          </a:p>
          <a:p>
            <a:r>
              <a:rPr lang="en-US" dirty="0"/>
              <a:t>When youth utilize a diversion resource, there are MANY options:</a:t>
            </a:r>
          </a:p>
          <a:p>
            <a:pPr lvl="1"/>
            <a:r>
              <a:rPr lang="en-US" dirty="0"/>
              <a:t>Short-term rental assistance (upfront costs like security deposit or first month’s rent)</a:t>
            </a:r>
          </a:p>
          <a:p>
            <a:pPr lvl="1"/>
            <a:r>
              <a:rPr lang="en-US" dirty="0"/>
              <a:t>Landlord tenant mediation</a:t>
            </a:r>
          </a:p>
          <a:p>
            <a:pPr lvl="1"/>
            <a:r>
              <a:rPr lang="en-US" dirty="0"/>
              <a:t>Family mediation/therapy</a:t>
            </a:r>
          </a:p>
          <a:p>
            <a:pPr lvl="1"/>
            <a:r>
              <a:rPr lang="en-US" dirty="0"/>
              <a:t>Case management</a:t>
            </a:r>
          </a:p>
          <a:p>
            <a:pPr lvl="1"/>
            <a:r>
              <a:rPr lang="en-US" dirty="0"/>
              <a:t>Food costs </a:t>
            </a:r>
          </a:p>
          <a:p>
            <a:pPr lvl="1"/>
            <a:r>
              <a:rPr lang="en-US" dirty="0"/>
              <a:t>Transportation costs</a:t>
            </a:r>
          </a:p>
          <a:p>
            <a:pPr marL="127000" indent="0">
              <a:buNone/>
            </a:pPr>
            <a:endParaRPr lang="en-US" b="1"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17793721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61fb1f4841_0_0"/>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Lunch!</a:t>
            </a:r>
            <a:endParaRPr dirty="0"/>
          </a:p>
        </p:txBody>
      </p:sp>
      <p:sp>
        <p:nvSpPr>
          <p:cNvPr id="314" name="Google Shape;314;g61fb1f4841_0_0"/>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pic>
        <p:nvPicPr>
          <p:cNvPr id="4" name="Picture 3">
            <a:extLst>
              <a:ext uri="{FF2B5EF4-FFF2-40B4-BE49-F238E27FC236}">
                <a16:creationId xmlns:a16="http://schemas.microsoft.com/office/drawing/2014/main" xmlns="" id="{669F5E97-64FE-244D-889D-57F38856D549}"/>
              </a:ext>
            </a:extLst>
          </p:cNvPr>
          <p:cNvPicPr>
            <a:picLocks noChangeAspect="1"/>
          </p:cNvPicPr>
          <p:nvPr/>
        </p:nvPicPr>
        <p:blipFill>
          <a:blip r:embed="rId3"/>
          <a:stretch>
            <a:fillRect/>
          </a:stretch>
        </p:blipFill>
        <p:spPr>
          <a:xfrm>
            <a:off x="895350" y="1064494"/>
            <a:ext cx="6867906" cy="508865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Pathways Exploration</a:t>
            </a:r>
          </a:p>
        </p:txBody>
      </p:sp>
      <p:sp>
        <p:nvSpPr>
          <p:cNvPr id="3" name="Text Placeholder 2"/>
          <p:cNvSpPr>
            <a:spLocks noGrp="1"/>
          </p:cNvSpPr>
          <p:nvPr>
            <p:ph type="body" idx="1"/>
          </p:nvPr>
        </p:nvSpPr>
        <p:spPr/>
        <p:txBody>
          <a:bodyPr/>
          <a:lstStyle/>
          <a:p>
            <a:pPr marL="127000" indent="0" fontAlgn="base">
              <a:buNone/>
            </a:pPr>
            <a:r>
              <a:rPr lang="en-US" b="1" dirty="0"/>
              <a:t>Keep in mind:</a:t>
            </a:r>
          </a:p>
          <a:p>
            <a:pPr fontAlgn="base"/>
            <a:r>
              <a:rPr lang="en-US" dirty="0"/>
              <a:t>The purpose of this exercise is to create </a:t>
            </a:r>
            <a:r>
              <a:rPr lang="en-US" u="sng" dirty="0"/>
              <a:t>ideal</a:t>
            </a:r>
            <a:r>
              <a:rPr lang="en-US" dirty="0"/>
              <a:t> pathways out of homelessness and into housing stability</a:t>
            </a:r>
          </a:p>
          <a:p>
            <a:pPr fontAlgn="base"/>
            <a:r>
              <a:rPr lang="en-US" dirty="0"/>
              <a:t>This is based on your best knowledge and some smart predicting</a:t>
            </a:r>
          </a:p>
          <a:p>
            <a:pPr fontAlgn="base"/>
            <a:r>
              <a:rPr lang="en-US" dirty="0"/>
              <a:t>Your system is already making assumptions; let’s make smarter/better/more intentional ones!</a:t>
            </a:r>
          </a:p>
          <a:p>
            <a:pPr fontAlgn="base"/>
            <a:r>
              <a:rPr lang="en-US" dirty="0" smtClean="0"/>
              <a:t>Just because you create a pathway doesn’t mean that YHDP funding has to be used to create it- this is about your larger system </a:t>
            </a:r>
            <a:endParaRPr lang="en-US" dirty="0"/>
          </a:p>
          <a:p>
            <a:pPr fontAlgn="base"/>
            <a:r>
              <a:rPr lang="en-US" dirty="0"/>
              <a:t>This is intended to be pathways for system planning, in an attempt to predict rates; NOT to force young people into particular options or for caseworkers to prescribe a pathway to fit the model.  </a:t>
            </a:r>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2302388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Pathways</a:t>
            </a:r>
          </a:p>
        </p:txBody>
      </p:sp>
      <p:sp>
        <p:nvSpPr>
          <p:cNvPr id="3" name="Text Placeholder 2"/>
          <p:cNvSpPr>
            <a:spLocks noGrp="1"/>
          </p:cNvSpPr>
          <p:nvPr>
            <p:ph type="body" idx="1"/>
          </p:nvPr>
        </p:nvSpPr>
        <p:spPr/>
        <p:txBody>
          <a:bodyPr/>
          <a:lstStyle/>
          <a:p>
            <a:pPr marL="127000" indent="0">
              <a:buNone/>
            </a:pPr>
            <a:r>
              <a:rPr lang="en-US" b="1" dirty="0"/>
              <a:t>Create pathways by considering the results at decision points as you move through the system</a:t>
            </a:r>
            <a:br>
              <a:rPr lang="en-US" b="1" dirty="0"/>
            </a:br>
            <a:r>
              <a:rPr lang="en-US" b="1" dirty="0"/>
              <a:t/>
            </a:r>
            <a:br>
              <a:rPr lang="en-US" b="1" dirty="0"/>
            </a:br>
            <a:endParaRPr lang="en-US" dirty="0"/>
          </a:p>
          <a:p>
            <a:pPr fontAlgn="base"/>
            <a:r>
              <a:rPr lang="en-US" dirty="0"/>
              <a:t>For example – At coordinated entry: who can be diverted and who will need access to crisis housing?</a:t>
            </a:r>
          </a:p>
          <a:p>
            <a:pPr fontAlgn="base"/>
            <a:r>
              <a:rPr lang="en-US" dirty="0"/>
              <a:t>This approach mimics a progressive engagement model of delivering assistance</a:t>
            </a:r>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883077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4716"/>
            <a:ext cx="7886700" cy="662793"/>
          </a:xfrm>
        </p:spPr>
        <p:txBody>
          <a:bodyPr>
            <a:normAutofit fontScale="90000"/>
          </a:bodyPr>
          <a:lstStyle/>
          <a:p>
            <a:r>
              <a:rPr lang="en-US" dirty="0"/>
              <a:t>At Coordinated Entry, who needs immediate housing and who has other options?</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pic>
        <p:nvPicPr>
          <p:cNvPr id="5" name="Google Shape;146;p8" descr="coordinated_assessment_icon-01.jpg"/>
          <p:cNvPicPr preferRelativeResize="0"/>
          <p:nvPr/>
        </p:nvPicPr>
        <p:blipFill rotWithShape="1">
          <a:blip r:embed="rId3">
            <a:alphaModFix/>
          </a:blip>
          <a:srcRect/>
          <a:stretch/>
        </p:blipFill>
        <p:spPr>
          <a:xfrm>
            <a:off x="544948" y="2537844"/>
            <a:ext cx="1188720" cy="1188720"/>
          </a:xfrm>
          <a:prstGeom prst="rect">
            <a:avLst/>
          </a:prstGeom>
          <a:noFill/>
          <a:ln w="9525" cap="flat" cmpd="sng">
            <a:solidFill>
              <a:schemeClr val="accent6"/>
            </a:solidFill>
            <a:prstDash val="solid"/>
            <a:round/>
            <a:headEnd type="none" w="sm" len="sm"/>
            <a:tailEnd type="none" w="sm" len="sm"/>
          </a:ln>
        </p:spPr>
      </p:pic>
      <p:pic>
        <p:nvPicPr>
          <p:cNvPr id="6" name="Google Shape;161;p8" descr="crisis_shelter_icon-01.jpg"/>
          <p:cNvPicPr preferRelativeResize="0"/>
          <p:nvPr/>
        </p:nvPicPr>
        <p:blipFill rotWithShape="1">
          <a:blip r:embed="rId4">
            <a:alphaModFix/>
          </a:blip>
          <a:srcRect/>
          <a:stretch/>
        </p:blipFill>
        <p:spPr>
          <a:xfrm>
            <a:off x="3055316" y="2477021"/>
            <a:ext cx="1188720" cy="1188720"/>
          </a:xfrm>
          <a:prstGeom prst="rect">
            <a:avLst/>
          </a:prstGeom>
          <a:noFill/>
          <a:ln w="9525" cap="flat" cmpd="sng">
            <a:solidFill>
              <a:schemeClr val="accent6"/>
            </a:solidFill>
            <a:prstDash val="solid"/>
            <a:round/>
            <a:headEnd type="none" w="sm" len="sm"/>
            <a:tailEnd type="none" w="sm" len="sm"/>
          </a:ln>
        </p:spPr>
      </p:pic>
      <p:pic>
        <p:nvPicPr>
          <p:cNvPr id="7" name="Google Shape;148;p8" descr="rapid_rehousing_icon-01.jpg"/>
          <p:cNvPicPr preferRelativeResize="0"/>
          <p:nvPr/>
        </p:nvPicPr>
        <p:blipFill rotWithShape="1">
          <a:blip r:embed="rId5">
            <a:alphaModFix/>
          </a:blip>
          <a:srcRect/>
          <a:stretch/>
        </p:blipFill>
        <p:spPr>
          <a:xfrm>
            <a:off x="5053332" y="2477021"/>
            <a:ext cx="1188720" cy="1188720"/>
          </a:xfrm>
          <a:prstGeom prst="rect">
            <a:avLst/>
          </a:prstGeom>
          <a:noFill/>
          <a:ln>
            <a:noFill/>
          </a:ln>
        </p:spPr>
      </p:pic>
      <p:pic>
        <p:nvPicPr>
          <p:cNvPr id="8" name="Google Shape;152;p8" descr="private_housing_icon-01.jpg"/>
          <p:cNvPicPr preferRelativeResize="0"/>
          <p:nvPr/>
        </p:nvPicPr>
        <p:blipFill rotWithShape="1">
          <a:blip r:embed="rId6">
            <a:alphaModFix/>
          </a:blip>
          <a:srcRect/>
          <a:stretch/>
        </p:blipFill>
        <p:spPr>
          <a:xfrm>
            <a:off x="6871471" y="2477021"/>
            <a:ext cx="1188720" cy="1188720"/>
          </a:xfrm>
          <a:prstGeom prst="rect">
            <a:avLst/>
          </a:prstGeom>
          <a:noFill/>
          <a:ln>
            <a:noFill/>
          </a:ln>
        </p:spPr>
      </p:pic>
      <p:pic>
        <p:nvPicPr>
          <p:cNvPr id="9" name="Google Shape;150;p8" descr="supportive_housing_icon-01.jpg"/>
          <p:cNvPicPr preferRelativeResize="0"/>
          <p:nvPr/>
        </p:nvPicPr>
        <p:blipFill rotWithShape="1">
          <a:blip r:embed="rId7">
            <a:alphaModFix/>
          </a:blip>
          <a:srcRect/>
          <a:stretch/>
        </p:blipFill>
        <p:spPr>
          <a:xfrm>
            <a:off x="4862303" y="4441513"/>
            <a:ext cx="1188720" cy="1188720"/>
          </a:xfrm>
          <a:prstGeom prst="rect">
            <a:avLst/>
          </a:prstGeom>
          <a:noFill/>
          <a:ln>
            <a:noFill/>
          </a:ln>
        </p:spPr>
      </p:pic>
      <p:sp>
        <p:nvSpPr>
          <p:cNvPr id="14" name="Bent-Up Arrow 13"/>
          <p:cNvSpPr/>
          <p:nvPr/>
        </p:nvSpPr>
        <p:spPr>
          <a:xfrm rot="5400000">
            <a:off x="3359117" y="4032993"/>
            <a:ext cx="1351129" cy="1064374"/>
          </a:xfrm>
          <a:prstGeom prst="bentUpArrow">
            <a:avLst>
              <a:gd name="adj1" fmla="val 25000"/>
              <a:gd name="adj2" fmla="val 17591"/>
              <a:gd name="adj3" fmla="val 25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TextBox 15"/>
          <p:cNvSpPr txBox="1"/>
          <p:nvPr/>
        </p:nvSpPr>
        <p:spPr>
          <a:xfrm>
            <a:off x="2630905" y="1018260"/>
            <a:ext cx="3500328" cy="307777"/>
          </a:xfrm>
          <a:prstGeom prst="rect">
            <a:avLst/>
          </a:prstGeom>
          <a:noFill/>
          <a:ln>
            <a:noFill/>
          </a:ln>
        </p:spPr>
        <p:txBody>
          <a:bodyPr wrap="square" rtlCol="0">
            <a:spAutoFit/>
          </a:bodyPr>
          <a:lstStyle/>
          <a:p>
            <a:pPr algn="ctr"/>
            <a:r>
              <a:rPr lang="en-US" dirty="0">
                <a:latin typeface="Calibri" panose="020F0502020204030204" pitchFamily="34" charset="0"/>
                <a:cs typeface="Calibri" panose="020F0502020204030204" pitchFamily="34" charset="0"/>
              </a:rPr>
              <a:t>Diversion</a:t>
            </a:r>
          </a:p>
        </p:txBody>
      </p:sp>
      <p:sp>
        <p:nvSpPr>
          <p:cNvPr id="17" name="Google Shape;175;p9"/>
          <p:cNvSpPr txBox="1"/>
          <p:nvPr/>
        </p:nvSpPr>
        <p:spPr>
          <a:xfrm>
            <a:off x="475220" y="3761220"/>
            <a:ext cx="1247686"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CE Intake</a:t>
            </a:r>
            <a:endParaRPr sz="1200" dirty="0">
              <a:latin typeface="Calibri" panose="020F0502020204030204" pitchFamily="34" charset="0"/>
              <a:cs typeface="Calibri" panose="020F0502020204030204" pitchFamily="34" charset="0"/>
            </a:endParaRPr>
          </a:p>
          <a:p>
            <a:pPr algn="ctr">
              <a:lnSpc>
                <a:spcPct val="90000"/>
              </a:lnSpc>
            </a:pPr>
            <a:r>
              <a:rPr lang="en-US" sz="1200" dirty="0">
                <a:solidFill>
                  <a:schemeClr val="dk1"/>
                </a:solidFill>
                <a:latin typeface="Calibri" panose="020F0502020204030204" pitchFamily="34" charset="0"/>
                <a:cs typeface="Calibri" panose="020F0502020204030204" pitchFamily="34" charset="0"/>
              </a:rPr>
              <a:t>Crisis/Housing Screener</a:t>
            </a:r>
            <a:endParaRPr sz="1200" dirty="0">
              <a:latin typeface="Calibri" panose="020F0502020204030204" pitchFamily="34" charset="0"/>
              <a:cs typeface="Calibri" panose="020F0502020204030204" pitchFamily="34" charset="0"/>
            </a:endParaRPr>
          </a:p>
        </p:txBody>
      </p:sp>
      <p:sp>
        <p:nvSpPr>
          <p:cNvPr id="19" name="Google Shape;189;p9"/>
          <p:cNvSpPr txBox="1"/>
          <p:nvPr/>
        </p:nvSpPr>
        <p:spPr>
          <a:xfrm>
            <a:off x="3064822" y="3679521"/>
            <a:ext cx="884810" cy="567817"/>
          </a:xfrm>
          <a:prstGeom prst="rect">
            <a:avLst/>
          </a:prstGeom>
          <a:solidFill>
            <a:schemeClr val="lt1"/>
          </a:solidFill>
          <a:ln>
            <a:noFill/>
          </a:ln>
        </p:spPr>
        <p:txBody>
          <a:bodyPr spcFirstLastPara="1" wrap="square" lIns="68569" tIns="34275" rIns="68569" bIns="34275" anchor="t" anchorCtr="0">
            <a:spAutoFit/>
          </a:bodyPr>
          <a:lstStyle/>
          <a:p>
            <a:pPr algn="ctr">
              <a:lnSpc>
                <a:spcPct val="90000"/>
              </a:lnSpc>
            </a:pPr>
            <a:r>
              <a:rPr lang="en-US" sz="1200" b="1" dirty="0">
                <a:solidFill>
                  <a:schemeClr val="accent6"/>
                </a:solidFill>
                <a:latin typeface="Calibri" panose="020F0502020204030204" pitchFamily="34" charset="0"/>
                <a:cs typeface="Calibri" panose="020F0502020204030204" pitchFamily="34" charset="0"/>
              </a:rPr>
              <a:t>Short-term Crisis Housing</a:t>
            </a:r>
            <a:endParaRPr sz="1200" dirty="0">
              <a:solidFill>
                <a:schemeClr val="accent6"/>
              </a:solidFill>
              <a:latin typeface="Calibri" panose="020F0502020204030204" pitchFamily="34" charset="0"/>
              <a:cs typeface="Calibri" panose="020F0502020204030204" pitchFamily="34" charset="0"/>
            </a:endParaRPr>
          </a:p>
        </p:txBody>
      </p:sp>
      <p:sp>
        <p:nvSpPr>
          <p:cNvPr id="20" name="Google Shape;177;p9"/>
          <p:cNvSpPr txBox="1"/>
          <p:nvPr/>
        </p:nvSpPr>
        <p:spPr>
          <a:xfrm>
            <a:off x="5162898" y="3673510"/>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tx1"/>
                </a:solidFill>
                <a:latin typeface="Calibri" panose="020F0502020204030204" pitchFamily="34" charset="0"/>
                <a:cs typeface="Calibri" panose="020F0502020204030204" pitchFamily="34" charset="0"/>
              </a:rPr>
              <a:t>Rapid </a:t>
            </a:r>
            <a:endParaRPr sz="1200" dirty="0">
              <a:solidFill>
                <a:schemeClr val="tx1"/>
              </a:solidFill>
              <a:latin typeface="Calibri" panose="020F0502020204030204" pitchFamily="34" charset="0"/>
              <a:cs typeface="Calibri" panose="020F0502020204030204" pitchFamily="34" charset="0"/>
            </a:endParaRPr>
          </a:p>
          <a:p>
            <a:pPr algn="ctr">
              <a:lnSpc>
                <a:spcPct val="90000"/>
              </a:lnSpc>
            </a:pPr>
            <a:r>
              <a:rPr lang="en-US" sz="1200" b="1" dirty="0">
                <a:solidFill>
                  <a:schemeClr val="tx1"/>
                </a:solidFill>
                <a:latin typeface="Calibri" panose="020F0502020204030204" pitchFamily="34" charset="0"/>
                <a:cs typeface="Calibri" panose="020F0502020204030204" pitchFamily="34" charset="0"/>
              </a:rPr>
              <a:t>Re-Housing</a:t>
            </a:r>
            <a:endParaRPr sz="1200" dirty="0">
              <a:solidFill>
                <a:schemeClr val="tx1"/>
              </a:solidFill>
              <a:latin typeface="Calibri" panose="020F0502020204030204" pitchFamily="34" charset="0"/>
              <a:cs typeface="Calibri" panose="020F0502020204030204" pitchFamily="34" charset="0"/>
            </a:endParaRPr>
          </a:p>
        </p:txBody>
      </p:sp>
      <p:sp>
        <p:nvSpPr>
          <p:cNvPr id="21" name="Google Shape;181;p9"/>
          <p:cNvSpPr txBox="1"/>
          <p:nvPr/>
        </p:nvSpPr>
        <p:spPr>
          <a:xfrm>
            <a:off x="6984347" y="3755866"/>
            <a:ext cx="1004606" cy="401618"/>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Permanent Housing</a:t>
            </a:r>
            <a:endParaRPr sz="1200" dirty="0">
              <a:latin typeface="Calibri" panose="020F0502020204030204" pitchFamily="34" charset="0"/>
              <a:cs typeface="Calibri" panose="020F0502020204030204" pitchFamily="34" charset="0"/>
            </a:endParaRPr>
          </a:p>
        </p:txBody>
      </p:sp>
      <p:sp>
        <p:nvSpPr>
          <p:cNvPr id="22" name="Google Shape;179;p9"/>
          <p:cNvSpPr txBox="1"/>
          <p:nvPr/>
        </p:nvSpPr>
        <p:spPr>
          <a:xfrm>
            <a:off x="5031707" y="5732459"/>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rgbClr val="E87722"/>
                </a:solidFill>
                <a:latin typeface="Calibri" panose="020F0502020204030204" pitchFamily="34" charset="0"/>
                <a:cs typeface="Calibri" panose="020F0502020204030204" pitchFamily="34" charset="0"/>
              </a:rPr>
              <a:t>Permanent Supportive Housing</a:t>
            </a:r>
            <a:endParaRPr sz="1200" dirty="0">
              <a:latin typeface="Calibri" panose="020F0502020204030204" pitchFamily="34" charset="0"/>
              <a:cs typeface="Calibri" panose="020F0502020204030204" pitchFamily="34" charset="0"/>
            </a:endParaRPr>
          </a:p>
        </p:txBody>
      </p:sp>
      <p:sp>
        <p:nvSpPr>
          <p:cNvPr id="23" name="Right Arrow 22"/>
          <p:cNvSpPr/>
          <p:nvPr/>
        </p:nvSpPr>
        <p:spPr>
          <a:xfrm>
            <a:off x="1849728" y="3088105"/>
            <a:ext cx="1041571" cy="232611"/>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a:off x="4408052" y="3080084"/>
            <a:ext cx="481263" cy="24063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Right Arrow 24"/>
          <p:cNvSpPr/>
          <p:nvPr/>
        </p:nvSpPr>
        <p:spPr>
          <a:xfrm>
            <a:off x="6316130" y="3080084"/>
            <a:ext cx="481263" cy="240632"/>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 name="Bent-Up Arrow 25"/>
          <p:cNvSpPr/>
          <p:nvPr/>
        </p:nvSpPr>
        <p:spPr>
          <a:xfrm>
            <a:off x="6346457" y="4233751"/>
            <a:ext cx="1351129" cy="1006994"/>
          </a:xfrm>
          <a:prstGeom prst="bentUpArrow">
            <a:avLst>
              <a:gd name="adj1" fmla="val 25000"/>
              <a:gd name="adj2" fmla="val 17591"/>
              <a:gd name="adj3" fmla="val 25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 name="Curved Down Arrow 26"/>
          <p:cNvSpPr/>
          <p:nvPr/>
        </p:nvSpPr>
        <p:spPr>
          <a:xfrm>
            <a:off x="1057300" y="1450174"/>
            <a:ext cx="6640286" cy="924620"/>
          </a:xfrm>
          <a:prstGeom prst="curved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Curved Down Arrow 27"/>
          <p:cNvSpPr/>
          <p:nvPr/>
        </p:nvSpPr>
        <p:spPr>
          <a:xfrm>
            <a:off x="1504616" y="1761707"/>
            <a:ext cx="4377004" cy="613087"/>
          </a:xfrm>
          <a:prstGeom prst="curved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TextBox 28"/>
          <p:cNvSpPr txBox="1"/>
          <p:nvPr/>
        </p:nvSpPr>
        <p:spPr>
          <a:xfrm>
            <a:off x="2410037" y="1925053"/>
            <a:ext cx="2452266" cy="276999"/>
          </a:xfrm>
          <a:prstGeom prst="rect">
            <a:avLst/>
          </a:prstGeom>
          <a:noFill/>
        </p:spPr>
        <p:txBody>
          <a:bodyPr wrap="square" rtlCol="0">
            <a:spAutoFit/>
          </a:bodyPr>
          <a:lstStyle/>
          <a:p>
            <a:r>
              <a:rPr lang="en-US" sz="1200" dirty="0" smtClean="0">
                <a:latin typeface="Calibri" panose="020F0502020204030204" pitchFamily="34" charset="0"/>
                <a:cs typeface="Calibri" panose="020F0502020204030204" pitchFamily="34" charset="0"/>
              </a:rPr>
              <a:t>16% </a:t>
            </a:r>
            <a:r>
              <a:rPr lang="en-US" sz="1200" dirty="0">
                <a:latin typeface="Calibri" panose="020F0502020204030204" pitchFamily="34" charset="0"/>
                <a:cs typeface="Calibri" panose="020F0502020204030204" pitchFamily="34" charset="0"/>
              </a:rPr>
              <a:t>of system goes straight to RRH</a:t>
            </a:r>
          </a:p>
        </p:txBody>
      </p:sp>
      <p:sp>
        <p:nvSpPr>
          <p:cNvPr id="30" name="TextBox 29"/>
          <p:cNvSpPr txBox="1"/>
          <p:nvPr/>
        </p:nvSpPr>
        <p:spPr>
          <a:xfrm>
            <a:off x="1878497" y="3398797"/>
            <a:ext cx="902083" cy="646331"/>
          </a:xfrm>
          <a:prstGeom prst="rect">
            <a:avLst/>
          </a:prstGeom>
          <a:noFill/>
        </p:spPr>
        <p:txBody>
          <a:bodyPr wrap="square" rtlCol="0">
            <a:spAutoFit/>
          </a:bodyPr>
          <a:lstStyle/>
          <a:p>
            <a:pPr algn="ctr"/>
            <a:r>
              <a:rPr lang="en-US" sz="1200" dirty="0" smtClean="0">
                <a:latin typeface="Calibri" panose="020F0502020204030204" pitchFamily="34" charset="0"/>
                <a:cs typeface="Calibri" panose="020F0502020204030204" pitchFamily="34" charset="0"/>
              </a:rPr>
              <a:t>6% </a:t>
            </a:r>
            <a:r>
              <a:rPr lang="en-US" sz="1200" dirty="0">
                <a:latin typeface="Calibri" panose="020F0502020204030204" pitchFamily="34" charset="0"/>
                <a:cs typeface="Calibri" panose="020F0502020204030204" pitchFamily="34" charset="0"/>
              </a:rPr>
              <a:t>of system go </a:t>
            </a:r>
            <a:r>
              <a:rPr lang="en-US" sz="1200" dirty="0" smtClean="0">
                <a:latin typeface="Calibri" panose="020F0502020204030204" pitchFamily="34" charset="0"/>
                <a:cs typeface="Calibri" panose="020F0502020204030204" pitchFamily="34" charset="0"/>
              </a:rPr>
              <a:t>to </a:t>
            </a:r>
            <a:r>
              <a:rPr lang="en-US" sz="1200" dirty="0">
                <a:latin typeface="Calibri" panose="020F0502020204030204" pitchFamily="34" charset="0"/>
                <a:cs typeface="Calibri" panose="020F0502020204030204" pitchFamily="34" charset="0"/>
              </a:rPr>
              <a:t>TH</a:t>
            </a:r>
          </a:p>
        </p:txBody>
      </p:sp>
      <p:sp>
        <p:nvSpPr>
          <p:cNvPr id="31" name="TextBox 30"/>
          <p:cNvSpPr txBox="1"/>
          <p:nvPr/>
        </p:nvSpPr>
        <p:spPr>
          <a:xfrm>
            <a:off x="1849728" y="2365398"/>
            <a:ext cx="902083" cy="646331"/>
          </a:xfrm>
          <a:prstGeom prst="rect">
            <a:avLst/>
          </a:prstGeom>
          <a:noFill/>
        </p:spPr>
        <p:txBody>
          <a:bodyPr wrap="square" rtlCol="0">
            <a:spAutoFit/>
          </a:bodyPr>
          <a:lstStyle/>
          <a:p>
            <a:pPr algn="ctr"/>
            <a:r>
              <a:rPr lang="en-US" sz="1200" dirty="0" smtClean="0">
                <a:latin typeface="Calibri" panose="020F0502020204030204" pitchFamily="34" charset="0"/>
                <a:cs typeface="Calibri" panose="020F0502020204030204" pitchFamily="34" charset="0"/>
              </a:rPr>
              <a:t>76% </a:t>
            </a:r>
            <a:r>
              <a:rPr lang="en-US" sz="1200" dirty="0">
                <a:latin typeface="Calibri" panose="020F0502020204030204" pitchFamily="34" charset="0"/>
                <a:cs typeface="Calibri" panose="020F0502020204030204" pitchFamily="34" charset="0"/>
              </a:rPr>
              <a:t>of system go </a:t>
            </a:r>
            <a:r>
              <a:rPr lang="en-US" sz="1200" dirty="0" smtClean="0">
                <a:latin typeface="Calibri" panose="020F0502020204030204" pitchFamily="34" charset="0"/>
                <a:cs typeface="Calibri" panose="020F0502020204030204" pitchFamily="34" charset="0"/>
              </a:rPr>
              <a:t>to ES/SH</a:t>
            </a:r>
            <a:endParaRPr lang="en-US" sz="1200" dirty="0">
              <a:latin typeface="Calibri" panose="020F0502020204030204" pitchFamily="34" charset="0"/>
              <a:cs typeface="Calibri" panose="020F0502020204030204" pitchFamily="34" charset="0"/>
            </a:endParaRPr>
          </a:p>
        </p:txBody>
      </p:sp>
      <p:sp>
        <p:nvSpPr>
          <p:cNvPr id="10" name="Curved Right Arrow 9"/>
          <p:cNvSpPr/>
          <p:nvPr/>
        </p:nvSpPr>
        <p:spPr>
          <a:xfrm rot="17574256">
            <a:off x="2312227" y="3565049"/>
            <a:ext cx="800595" cy="3708942"/>
          </a:xfrm>
          <a:prstGeom prst="curved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TextBox 32"/>
          <p:cNvSpPr txBox="1"/>
          <p:nvPr/>
        </p:nvSpPr>
        <p:spPr>
          <a:xfrm>
            <a:off x="688266" y="5357641"/>
            <a:ext cx="902083" cy="646331"/>
          </a:xfrm>
          <a:prstGeom prst="rect">
            <a:avLst/>
          </a:prstGeom>
          <a:noFill/>
        </p:spPr>
        <p:txBody>
          <a:bodyPr wrap="square" rtlCol="0">
            <a:spAutoFit/>
          </a:bodyPr>
          <a:lstStyle/>
          <a:p>
            <a:pPr algn="ctr"/>
            <a:r>
              <a:rPr lang="en-US" sz="1200" dirty="0" smtClean="0">
                <a:latin typeface="Calibri" panose="020F0502020204030204" pitchFamily="34" charset="0"/>
                <a:cs typeface="Calibri" panose="020F0502020204030204" pitchFamily="34" charset="0"/>
              </a:rPr>
              <a:t>3% </a:t>
            </a:r>
            <a:r>
              <a:rPr lang="en-US" sz="1200" dirty="0">
                <a:latin typeface="Calibri" panose="020F0502020204030204" pitchFamily="34" charset="0"/>
                <a:cs typeface="Calibri" panose="020F0502020204030204" pitchFamily="34" charset="0"/>
              </a:rPr>
              <a:t>of system go </a:t>
            </a:r>
            <a:r>
              <a:rPr lang="en-US" sz="1200" dirty="0" smtClean="0">
                <a:latin typeface="Calibri" panose="020F0502020204030204" pitchFamily="34" charset="0"/>
                <a:cs typeface="Calibri" panose="020F0502020204030204" pitchFamily="34" charset="0"/>
              </a:rPr>
              <a:t>to PSH</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65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3774"/>
            <a:ext cx="7886700" cy="703736"/>
          </a:xfrm>
        </p:spPr>
        <p:txBody>
          <a:bodyPr>
            <a:normAutofit fontScale="90000"/>
          </a:bodyPr>
          <a:lstStyle/>
          <a:p>
            <a:r>
              <a:rPr lang="en-US" dirty="0"/>
              <a:t>From Crisis Housing, who can return directly to Permanent Housing and who needs more assistance?</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pic>
        <p:nvPicPr>
          <p:cNvPr id="5" name="Google Shape;146;p8" descr="coordinated_assessment_icon-01.jpg"/>
          <p:cNvPicPr preferRelativeResize="0"/>
          <p:nvPr/>
        </p:nvPicPr>
        <p:blipFill rotWithShape="1">
          <a:blip r:embed="rId3">
            <a:alphaModFix/>
          </a:blip>
          <a:srcRect/>
          <a:stretch/>
        </p:blipFill>
        <p:spPr>
          <a:xfrm>
            <a:off x="1057300" y="2490801"/>
            <a:ext cx="1188720" cy="1188720"/>
          </a:xfrm>
          <a:prstGeom prst="rect">
            <a:avLst/>
          </a:prstGeom>
          <a:noFill/>
          <a:ln w="9525" cap="flat" cmpd="sng">
            <a:solidFill>
              <a:schemeClr val="accent6"/>
            </a:solidFill>
            <a:prstDash val="solid"/>
            <a:round/>
            <a:headEnd type="none" w="sm" len="sm"/>
            <a:tailEnd type="none" w="sm" len="sm"/>
          </a:ln>
        </p:spPr>
      </p:pic>
      <p:pic>
        <p:nvPicPr>
          <p:cNvPr id="6" name="Google Shape;161;p8" descr="crisis_shelter_icon-01.jpg"/>
          <p:cNvPicPr preferRelativeResize="0"/>
          <p:nvPr/>
        </p:nvPicPr>
        <p:blipFill rotWithShape="1">
          <a:blip r:embed="rId4">
            <a:alphaModFix/>
          </a:blip>
          <a:srcRect/>
          <a:stretch/>
        </p:blipFill>
        <p:spPr>
          <a:xfrm>
            <a:off x="3025833" y="2490801"/>
            <a:ext cx="1188720" cy="1188720"/>
          </a:xfrm>
          <a:prstGeom prst="rect">
            <a:avLst/>
          </a:prstGeom>
          <a:noFill/>
          <a:ln w="9525" cap="flat" cmpd="sng">
            <a:solidFill>
              <a:schemeClr val="accent6"/>
            </a:solidFill>
            <a:prstDash val="solid"/>
            <a:round/>
            <a:headEnd type="none" w="sm" len="sm"/>
            <a:tailEnd type="none" w="sm" len="sm"/>
          </a:ln>
        </p:spPr>
      </p:pic>
      <p:pic>
        <p:nvPicPr>
          <p:cNvPr id="7" name="Google Shape;148;p8" descr="rapid_rehousing_icon-01.jpg"/>
          <p:cNvPicPr preferRelativeResize="0"/>
          <p:nvPr/>
        </p:nvPicPr>
        <p:blipFill rotWithShape="1">
          <a:blip r:embed="rId5">
            <a:alphaModFix/>
          </a:blip>
          <a:srcRect/>
          <a:stretch/>
        </p:blipFill>
        <p:spPr>
          <a:xfrm>
            <a:off x="5053332" y="2477021"/>
            <a:ext cx="1188720" cy="1188720"/>
          </a:xfrm>
          <a:prstGeom prst="rect">
            <a:avLst/>
          </a:prstGeom>
          <a:noFill/>
          <a:ln>
            <a:noFill/>
          </a:ln>
        </p:spPr>
      </p:pic>
      <p:pic>
        <p:nvPicPr>
          <p:cNvPr id="8" name="Google Shape;152;p8" descr="private_housing_icon-01.jpg"/>
          <p:cNvPicPr preferRelativeResize="0"/>
          <p:nvPr/>
        </p:nvPicPr>
        <p:blipFill rotWithShape="1">
          <a:blip r:embed="rId6">
            <a:alphaModFix/>
          </a:blip>
          <a:srcRect/>
          <a:stretch/>
        </p:blipFill>
        <p:spPr>
          <a:xfrm>
            <a:off x="6871471" y="2477021"/>
            <a:ext cx="1188720" cy="1188720"/>
          </a:xfrm>
          <a:prstGeom prst="rect">
            <a:avLst/>
          </a:prstGeom>
          <a:noFill/>
          <a:ln>
            <a:noFill/>
          </a:ln>
        </p:spPr>
      </p:pic>
      <p:pic>
        <p:nvPicPr>
          <p:cNvPr id="9" name="Google Shape;150;p8" descr="supportive_housing_icon-01.jpg"/>
          <p:cNvPicPr preferRelativeResize="0"/>
          <p:nvPr/>
        </p:nvPicPr>
        <p:blipFill rotWithShape="1">
          <a:blip r:embed="rId7">
            <a:alphaModFix/>
          </a:blip>
          <a:srcRect/>
          <a:stretch/>
        </p:blipFill>
        <p:spPr>
          <a:xfrm>
            <a:off x="4862303" y="4441513"/>
            <a:ext cx="1188720" cy="1188720"/>
          </a:xfrm>
          <a:prstGeom prst="rect">
            <a:avLst/>
          </a:prstGeom>
          <a:noFill/>
          <a:ln>
            <a:noFill/>
          </a:ln>
        </p:spPr>
      </p:pic>
      <p:sp>
        <p:nvSpPr>
          <p:cNvPr id="11" name="Google Shape;175;p9"/>
          <p:cNvSpPr txBox="1"/>
          <p:nvPr/>
        </p:nvSpPr>
        <p:spPr>
          <a:xfrm>
            <a:off x="998334" y="3679521"/>
            <a:ext cx="1247686"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CE Intake</a:t>
            </a:r>
            <a:endParaRPr sz="1200" dirty="0">
              <a:latin typeface="Calibri" panose="020F0502020204030204" pitchFamily="34" charset="0"/>
              <a:cs typeface="Calibri" panose="020F0502020204030204" pitchFamily="34" charset="0"/>
            </a:endParaRPr>
          </a:p>
          <a:p>
            <a:pPr algn="ctr">
              <a:lnSpc>
                <a:spcPct val="90000"/>
              </a:lnSpc>
            </a:pPr>
            <a:r>
              <a:rPr lang="en-US" sz="1200" dirty="0">
                <a:solidFill>
                  <a:schemeClr val="dk1"/>
                </a:solidFill>
                <a:latin typeface="Calibri" panose="020F0502020204030204" pitchFamily="34" charset="0"/>
                <a:cs typeface="Calibri" panose="020F0502020204030204" pitchFamily="34" charset="0"/>
              </a:rPr>
              <a:t>Crisis/Housing Screener</a:t>
            </a:r>
            <a:endParaRPr sz="1200" dirty="0">
              <a:latin typeface="Calibri" panose="020F0502020204030204" pitchFamily="34" charset="0"/>
              <a:cs typeface="Calibri" panose="020F0502020204030204" pitchFamily="34" charset="0"/>
            </a:endParaRPr>
          </a:p>
        </p:txBody>
      </p:sp>
      <p:sp>
        <p:nvSpPr>
          <p:cNvPr id="13" name="Google Shape;177;p9"/>
          <p:cNvSpPr txBox="1"/>
          <p:nvPr/>
        </p:nvSpPr>
        <p:spPr>
          <a:xfrm>
            <a:off x="5162898" y="3673510"/>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accent6"/>
                </a:solidFill>
                <a:latin typeface="Calibri" panose="020F0502020204030204" pitchFamily="34" charset="0"/>
                <a:cs typeface="Calibri" panose="020F0502020204030204" pitchFamily="34" charset="0"/>
              </a:rPr>
              <a:t>Rapid </a:t>
            </a:r>
            <a:endParaRPr sz="1200" dirty="0">
              <a:solidFill>
                <a:schemeClr val="accent6"/>
              </a:solidFill>
              <a:latin typeface="Calibri" panose="020F0502020204030204" pitchFamily="34" charset="0"/>
              <a:cs typeface="Calibri" panose="020F0502020204030204" pitchFamily="34" charset="0"/>
            </a:endParaRPr>
          </a:p>
          <a:p>
            <a:pPr algn="ctr">
              <a:lnSpc>
                <a:spcPct val="90000"/>
              </a:lnSpc>
            </a:pPr>
            <a:r>
              <a:rPr lang="en-US" sz="1200" b="1" dirty="0">
                <a:solidFill>
                  <a:schemeClr val="accent6"/>
                </a:solidFill>
                <a:latin typeface="Calibri" panose="020F0502020204030204" pitchFamily="34" charset="0"/>
                <a:cs typeface="Calibri" panose="020F0502020204030204" pitchFamily="34" charset="0"/>
              </a:rPr>
              <a:t>Re-Housing</a:t>
            </a:r>
            <a:endParaRPr sz="1200" dirty="0">
              <a:solidFill>
                <a:schemeClr val="accent6"/>
              </a:solidFill>
              <a:latin typeface="Calibri" panose="020F0502020204030204" pitchFamily="34" charset="0"/>
              <a:cs typeface="Calibri" panose="020F0502020204030204" pitchFamily="34" charset="0"/>
            </a:endParaRPr>
          </a:p>
        </p:txBody>
      </p:sp>
      <p:sp>
        <p:nvSpPr>
          <p:cNvPr id="14" name="Google Shape;181;p9"/>
          <p:cNvSpPr txBox="1"/>
          <p:nvPr/>
        </p:nvSpPr>
        <p:spPr>
          <a:xfrm>
            <a:off x="6984347" y="3755866"/>
            <a:ext cx="1004606" cy="401618"/>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Permanent Housing</a:t>
            </a:r>
            <a:endParaRPr sz="1200" dirty="0">
              <a:latin typeface="Calibri" panose="020F0502020204030204" pitchFamily="34" charset="0"/>
              <a:cs typeface="Calibri" panose="020F0502020204030204" pitchFamily="34" charset="0"/>
            </a:endParaRPr>
          </a:p>
        </p:txBody>
      </p:sp>
      <p:sp>
        <p:nvSpPr>
          <p:cNvPr id="15" name="Google Shape;179;p9"/>
          <p:cNvSpPr txBox="1"/>
          <p:nvPr/>
        </p:nvSpPr>
        <p:spPr>
          <a:xfrm>
            <a:off x="5031707" y="5732459"/>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rgbClr val="E87722"/>
                </a:solidFill>
                <a:latin typeface="Calibri" panose="020F0502020204030204" pitchFamily="34" charset="0"/>
                <a:cs typeface="Calibri" panose="020F0502020204030204" pitchFamily="34" charset="0"/>
              </a:rPr>
              <a:t>Permanent Supportive Housing</a:t>
            </a:r>
            <a:endParaRPr sz="1200" dirty="0">
              <a:latin typeface="Calibri" panose="020F0502020204030204" pitchFamily="34" charset="0"/>
              <a:cs typeface="Calibri" panose="020F0502020204030204" pitchFamily="34" charset="0"/>
            </a:endParaRPr>
          </a:p>
        </p:txBody>
      </p:sp>
      <p:sp>
        <p:nvSpPr>
          <p:cNvPr id="16" name="Google Shape;194;p9"/>
          <p:cNvSpPr txBox="1"/>
          <p:nvPr/>
        </p:nvSpPr>
        <p:spPr>
          <a:xfrm>
            <a:off x="797419" y="4704413"/>
            <a:ext cx="1649516" cy="678682"/>
          </a:xfrm>
          <a:prstGeom prst="rect">
            <a:avLst/>
          </a:prstGeom>
          <a:noFill/>
          <a:ln>
            <a:noFill/>
          </a:ln>
        </p:spPr>
        <p:txBody>
          <a:bodyPr spcFirstLastPara="1" wrap="square" lIns="68569" tIns="34275" rIns="68569" bIns="34275" anchor="t" anchorCtr="0">
            <a:spAutoFit/>
          </a:bodyPr>
          <a:lstStyle/>
          <a:p>
            <a:pPr>
              <a:lnSpc>
                <a:spcPct val="65625"/>
              </a:lnSpc>
            </a:pPr>
            <a:r>
              <a:rPr lang="en-US" sz="1200" b="1" dirty="0">
                <a:solidFill>
                  <a:schemeClr val="dk2"/>
                </a:solidFill>
                <a:latin typeface="Calibri"/>
                <a:ea typeface="Calibri"/>
                <a:cs typeface="Calibri"/>
                <a:sym typeface="Calibri"/>
              </a:rPr>
              <a:t>If </a:t>
            </a:r>
            <a:r>
              <a:rPr lang="en-US" sz="1200" b="1" dirty="0" err="1" smtClean="0">
                <a:solidFill>
                  <a:schemeClr val="dk2"/>
                </a:solidFill>
                <a:latin typeface="Calibri"/>
                <a:ea typeface="Calibri"/>
                <a:cs typeface="Calibri"/>
                <a:sym typeface="Calibri"/>
              </a:rPr>
              <a:t>approx</a:t>
            </a:r>
            <a:r>
              <a:rPr lang="en-US" sz="1200" b="1" dirty="0" smtClean="0">
                <a:solidFill>
                  <a:schemeClr val="dk2"/>
                </a:solidFill>
                <a:latin typeface="Calibri"/>
                <a:ea typeface="Calibri"/>
                <a:cs typeface="Calibri"/>
                <a:sym typeface="Calibri"/>
              </a:rPr>
              <a:t> 30</a:t>
            </a:r>
            <a:r>
              <a:rPr lang="en-US" sz="1200" b="1" dirty="0">
                <a:solidFill>
                  <a:schemeClr val="dk2"/>
                </a:solidFill>
                <a:latin typeface="Calibri"/>
                <a:ea typeface="Calibri"/>
                <a:cs typeface="Calibri"/>
                <a:sym typeface="Calibri"/>
              </a:rPr>
              <a:t>% can return directly to PH, </a:t>
            </a:r>
            <a:r>
              <a:rPr lang="en-US" sz="1200" b="1" dirty="0" smtClean="0">
                <a:solidFill>
                  <a:schemeClr val="dk2"/>
                </a:solidFill>
                <a:latin typeface="Calibri"/>
                <a:ea typeface="Calibri"/>
                <a:cs typeface="Calibri"/>
                <a:sym typeface="Calibri"/>
              </a:rPr>
              <a:t>70</a:t>
            </a:r>
            <a:r>
              <a:rPr lang="en-US" sz="1200" b="1" dirty="0">
                <a:solidFill>
                  <a:schemeClr val="dk2"/>
                </a:solidFill>
                <a:latin typeface="Calibri"/>
                <a:ea typeface="Calibri"/>
                <a:cs typeface="Calibri"/>
                <a:sym typeface="Calibri"/>
              </a:rPr>
              <a:t>% will need additional support (RRH or PSH)</a:t>
            </a:r>
            <a:endParaRPr sz="1050" dirty="0"/>
          </a:p>
        </p:txBody>
      </p:sp>
      <p:sp>
        <p:nvSpPr>
          <p:cNvPr id="25" name="Google Shape;193;p9"/>
          <p:cNvSpPr txBox="1"/>
          <p:nvPr/>
        </p:nvSpPr>
        <p:spPr>
          <a:xfrm>
            <a:off x="4191181" y="2368347"/>
            <a:ext cx="862151" cy="7570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90000"/>
              </a:lnSpc>
              <a:spcBef>
                <a:spcPts val="0"/>
              </a:spcBef>
              <a:spcAft>
                <a:spcPts val="0"/>
              </a:spcAft>
              <a:buNone/>
            </a:pPr>
            <a:r>
              <a:rPr lang="en-US" sz="1200" dirty="0" smtClean="0">
                <a:solidFill>
                  <a:schemeClr val="dk2"/>
                </a:solidFill>
                <a:latin typeface="Calibri" panose="020F0502020204030204" pitchFamily="34" charset="0"/>
                <a:cs typeface="Calibri" panose="020F0502020204030204" pitchFamily="34" charset="0"/>
                <a:sym typeface="Arial"/>
              </a:rPr>
              <a:t>33% </a:t>
            </a:r>
            <a:r>
              <a:rPr lang="en-US" sz="1200" dirty="0">
                <a:solidFill>
                  <a:schemeClr val="dk2"/>
                </a:solidFill>
                <a:latin typeface="Calibri" panose="020F0502020204030204" pitchFamily="34" charset="0"/>
                <a:cs typeface="Calibri" panose="020F0502020204030204" pitchFamily="34" charset="0"/>
                <a:sym typeface="Arial"/>
              </a:rPr>
              <a:t>of those</a:t>
            </a:r>
            <a:endParaRPr sz="1200" dirty="0">
              <a:latin typeface="Calibri" panose="020F0502020204030204" pitchFamily="34" charset="0"/>
              <a:cs typeface="Calibri" panose="020F0502020204030204" pitchFamily="34" charset="0"/>
            </a:endParaRPr>
          </a:p>
          <a:p>
            <a:pPr marL="0" marR="0" lvl="0" indent="0" algn="ctr" rtl="0">
              <a:lnSpc>
                <a:spcPct val="90000"/>
              </a:lnSpc>
              <a:spcBef>
                <a:spcPts val="0"/>
              </a:spcBef>
              <a:spcAft>
                <a:spcPts val="0"/>
              </a:spcAft>
              <a:buNone/>
            </a:pPr>
            <a:r>
              <a:rPr lang="en-US" sz="1200" dirty="0">
                <a:solidFill>
                  <a:schemeClr val="dk2"/>
                </a:solidFill>
                <a:latin typeface="Calibri" panose="020F0502020204030204" pitchFamily="34" charset="0"/>
                <a:cs typeface="Calibri" panose="020F0502020204030204" pitchFamily="34" charset="0"/>
              </a:rPr>
              <a:t>i</a:t>
            </a:r>
            <a:r>
              <a:rPr lang="en-US" sz="1200" dirty="0" smtClean="0">
                <a:solidFill>
                  <a:schemeClr val="dk2"/>
                </a:solidFill>
                <a:latin typeface="Calibri" panose="020F0502020204030204" pitchFamily="34" charset="0"/>
                <a:cs typeface="Calibri" panose="020F0502020204030204" pitchFamily="34" charset="0"/>
                <a:sym typeface="Arial"/>
              </a:rPr>
              <a:t>n </a:t>
            </a:r>
            <a:r>
              <a:rPr lang="en-US" sz="1200" dirty="0">
                <a:solidFill>
                  <a:schemeClr val="dk2"/>
                </a:solidFill>
                <a:latin typeface="Calibri" panose="020F0502020204030204" pitchFamily="34" charset="0"/>
                <a:cs typeface="Calibri" panose="020F0502020204030204" pitchFamily="34" charset="0"/>
                <a:sym typeface="Arial"/>
              </a:rPr>
              <a:t>Crisis Housing</a:t>
            </a:r>
            <a:endParaRPr sz="1200" dirty="0">
              <a:latin typeface="Calibri" panose="020F0502020204030204" pitchFamily="34" charset="0"/>
              <a:cs typeface="Calibri" panose="020F0502020204030204" pitchFamily="34" charset="0"/>
            </a:endParaRPr>
          </a:p>
        </p:txBody>
      </p:sp>
      <p:sp>
        <p:nvSpPr>
          <p:cNvPr id="27" name="Curved Down Arrow 26"/>
          <p:cNvSpPr/>
          <p:nvPr/>
        </p:nvSpPr>
        <p:spPr>
          <a:xfrm>
            <a:off x="3427380" y="1701249"/>
            <a:ext cx="4174424" cy="575586"/>
          </a:xfrm>
          <a:prstGeom prst="curved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Right Arrow 27"/>
          <p:cNvSpPr/>
          <p:nvPr/>
        </p:nvSpPr>
        <p:spPr>
          <a:xfrm>
            <a:off x="4408052" y="3080084"/>
            <a:ext cx="481263" cy="240632"/>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6333717" y="3080084"/>
            <a:ext cx="481263" cy="240632"/>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2395295" y="3080084"/>
            <a:ext cx="481263" cy="240632"/>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ent-Up Arrow 30"/>
          <p:cNvSpPr/>
          <p:nvPr/>
        </p:nvSpPr>
        <p:spPr>
          <a:xfrm>
            <a:off x="6346457" y="4233751"/>
            <a:ext cx="1351129" cy="1006994"/>
          </a:xfrm>
          <a:prstGeom prst="bentUpArrow">
            <a:avLst>
              <a:gd name="adj1" fmla="val 25000"/>
              <a:gd name="adj2" fmla="val 17591"/>
              <a:gd name="adj3" fmla="val 25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 name="Bent-Up Arrow 31"/>
          <p:cNvSpPr/>
          <p:nvPr/>
        </p:nvSpPr>
        <p:spPr>
          <a:xfrm rot="5400000">
            <a:off x="3251902" y="4032994"/>
            <a:ext cx="1351129" cy="1064374"/>
          </a:xfrm>
          <a:prstGeom prst="bentUpArrow">
            <a:avLst>
              <a:gd name="adj1" fmla="val 25000"/>
              <a:gd name="adj2" fmla="val 17591"/>
              <a:gd name="adj3" fmla="val 25000"/>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Google Shape;189;p9"/>
          <p:cNvSpPr txBox="1"/>
          <p:nvPr/>
        </p:nvSpPr>
        <p:spPr>
          <a:xfrm>
            <a:off x="3064822" y="3679521"/>
            <a:ext cx="884810" cy="567817"/>
          </a:xfrm>
          <a:prstGeom prst="rect">
            <a:avLst/>
          </a:prstGeom>
          <a:solidFill>
            <a:schemeClr val="lt1"/>
          </a:solid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Short-term Crisis Housing</a:t>
            </a:r>
            <a:endParaRPr sz="1200" dirty="0">
              <a:latin typeface="Calibri" panose="020F0502020204030204" pitchFamily="34" charset="0"/>
              <a:cs typeface="Calibri" panose="020F0502020204030204" pitchFamily="34" charset="0"/>
            </a:endParaRPr>
          </a:p>
        </p:txBody>
      </p:sp>
      <p:sp>
        <p:nvSpPr>
          <p:cNvPr id="33" name="Google Shape;193;p9"/>
          <p:cNvSpPr txBox="1"/>
          <p:nvPr/>
        </p:nvSpPr>
        <p:spPr>
          <a:xfrm>
            <a:off x="2650347" y="5261202"/>
            <a:ext cx="862151" cy="7570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90000"/>
              </a:lnSpc>
              <a:spcBef>
                <a:spcPts val="0"/>
              </a:spcBef>
              <a:spcAft>
                <a:spcPts val="0"/>
              </a:spcAft>
              <a:buNone/>
            </a:pPr>
            <a:r>
              <a:rPr lang="en-US" sz="1200" dirty="0" smtClean="0">
                <a:solidFill>
                  <a:schemeClr val="dk2"/>
                </a:solidFill>
                <a:latin typeface="Calibri" panose="020F0502020204030204" pitchFamily="34" charset="0"/>
                <a:cs typeface="Calibri" panose="020F0502020204030204" pitchFamily="34" charset="0"/>
              </a:rPr>
              <a:t>&gt;1</a:t>
            </a:r>
            <a:r>
              <a:rPr lang="en-US" sz="1200" dirty="0" smtClean="0">
                <a:solidFill>
                  <a:schemeClr val="dk2"/>
                </a:solidFill>
                <a:latin typeface="Calibri" panose="020F0502020204030204" pitchFamily="34" charset="0"/>
                <a:cs typeface="Calibri" panose="020F0502020204030204" pitchFamily="34" charset="0"/>
                <a:sym typeface="Arial"/>
              </a:rPr>
              <a:t>% </a:t>
            </a:r>
            <a:r>
              <a:rPr lang="en-US" sz="1200" dirty="0">
                <a:solidFill>
                  <a:schemeClr val="dk2"/>
                </a:solidFill>
                <a:latin typeface="Calibri" panose="020F0502020204030204" pitchFamily="34" charset="0"/>
                <a:cs typeface="Calibri" panose="020F0502020204030204" pitchFamily="34" charset="0"/>
                <a:sym typeface="Arial"/>
              </a:rPr>
              <a:t>of those</a:t>
            </a:r>
            <a:endParaRPr sz="1200" dirty="0">
              <a:latin typeface="Calibri" panose="020F0502020204030204" pitchFamily="34" charset="0"/>
              <a:cs typeface="Calibri" panose="020F0502020204030204" pitchFamily="34" charset="0"/>
            </a:endParaRPr>
          </a:p>
          <a:p>
            <a:pPr marL="0" marR="0" lvl="0" indent="0" algn="ctr" rtl="0">
              <a:lnSpc>
                <a:spcPct val="90000"/>
              </a:lnSpc>
              <a:spcBef>
                <a:spcPts val="0"/>
              </a:spcBef>
              <a:spcAft>
                <a:spcPts val="0"/>
              </a:spcAft>
              <a:buNone/>
            </a:pPr>
            <a:r>
              <a:rPr lang="en-US" sz="1200" dirty="0">
                <a:solidFill>
                  <a:schemeClr val="dk2"/>
                </a:solidFill>
                <a:latin typeface="Calibri" panose="020F0502020204030204" pitchFamily="34" charset="0"/>
                <a:cs typeface="Calibri" panose="020F0502020204030204" pitchFamily="34" charset="0"/>
                <a:sym typeface="Arial"/>
              </a:rPr>
              <a:t>In Crisis Housing</a:t>
            </a:r>
            <a:endParaRPr sz="1200" dirty="0">
              <a:latin typeface="Calibri" panose="020F0502020204030204" pitchFamily="34" charset="0"/>
              <a:cs typeface="Calibri" panose="020F0502020204030204" pitchFamily="34" charset="0"/>
            </a:endParaRPr>
          </a:p>
        </p:txBody>
      </p:sp>
      <p:sp>
        <p:nvSpPr>
          <p:cNvPr id="23" name="Google Shape;193;p9"/>
          <p:cNvSpPr txBox="1"/>
          <p:nvPr/>
        </p:nvSpPr>
        <p:spPr>
          <a:xfrm>
            <a:off x="4499872" y="1103731"/>
            <a:ext cx="2029439" cy="42469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90000"/>
              </a:lnSpc>
              <a:spcBef>
                <a:spcPts val="0"/>
              </a:spcBef>
              <a:spcAft>
                <a:spcPts val="0"/>
              </a:spcAft>
              <a:buNone/>
            </a:pPr>
            <a:r>
              <a:rPr lang="en-US" sz="1200" dirty="0" smtClean="0">
                <a:solidFill>
                  <a:schemeClr val="dk2"/>
                </a:solidFill>
                <a:latin typeface="Calibri" panose="020F0502020204030204" pitchFamily="34" charset="0"/>
                <a:cs typeface="Calibri" panose="020F0502020204030204" pitchFamily="34" charset="0"/>
                <a:sym typeface="Arial"/>
              </a:rPr>
              <a:t>16% go from ES/SH to PH</a:t>
            </a:r>
          </a:p>
          <a:p>
            <a:pPr marL="0" marR="0" lvl="0" indent="0" algn="ctr" rtl="0">
              <a:lnSpc>
                <a:spcPct val="90000"/>
              </a:lnSpc>
              <a:spcBef>
                <a:spcPts val="0"/>
              </a:spcBef>
              <a:spcAft>
                <a:spcPts val="0"/>
              </a:spcAft>
              <a:buNone/>
            </a:pPr>
            <a:r>
              <a:rPr lang="en-US" sz="1200" dirty="0" smtClean="0">
                <a:solidFill>
                  <a:schemeClr val="dk2"/>
                </a:solidFill>
                <a:latin typeface="Calibri" panose="020F0502020204030204" pitchFamily="34" charset="0"/>
                <a:cs typeface="Calibri" panose="020F0502020204030204" pitchFamily="34" charset="0"/>
              </a:rPr>
              <a:t>75% go from TH to PH</a:t>
            </a:r>
            <a:endParaRPr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629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4589"/>
            <a:ext cx="7886700" cy="642920"/>
          </a:xfrm>
        </p:spPr>
        <p:txBody>
          <a:bodyPr>
            <a:normAutofit fontScale="90000"/>
          </a:bodyPr>
          <a:lstStyle/>
          <a:p>
            <a:r>
              <a:rPr lang="en-US" dirty="0"/>
              <a:t>From Rapid Re-Housing, who can maintain housing on their own and who needs permanent supports?</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pic>
        <p:nvPicPr>
          <p:cNvPr id="5" name="Google Shape;146;p8" descr="coordinated_assessment_icon-01.jpg"/>
          <p:cNvPicPr preferRelativeResize="0"/>
          <p:nvPr/>
        </p:nvPicPr>
        <p:blipFill rotWithShape="1">
          <a:blip r:embed="rId3">
            <a:alphaModFix/>
          </a:blip>
          <a:srcRect/>
          <a:stretch/>
        </p:blipFill>
        <p:spPr>
          <a:xfrm>
            <a:off x="541631" y="2472016"/>
            <a:ext cx="1188720" cy="1188720"/>
          </a:xfrm>
          <a:prstGeom prst="rect">
            <a:avLst/>
          </a:prstGeom>
          <a:noFill/>
          <a:ln w="9525" cap="flat" cmpd="sng">
            <a:solidFill>
              <a:schemeClr val="accent6"/>
            </a:solidFill>
            <a:prstDash val="solid"/>
            <a:round/>
            <a:headEnd type="none" w="sm" len="sm"/>
            <a:tailEnd type="none" w="sm" len="sm"/>
          </a:ln>
        </p:spPr>
      </p:pic>
      <p:pic>
        <p:nvPicPr>
          <p:cNvPr id="6" name="Google Shape;161;p8" descr="crisis_shelter_icon-01.jpg"/>
          <p:cNvPicPr preferRelativeResize="0"/>
          <p:nvPr/>
        </p:nvPicPr>
        <p:blipFill rotWithShape="1">
          <a:blip r:embed="rId4">
            <a:alphaModFix/>
          </a:blip>
          <a:srcRect/>
          <a:stretch/>
        </p:blipFill>
        <p:spPr>
          <a:xfrm>
            <a:off x="2670193" y="2490801"/>
            <a:ext cx="1188720" cy="1188720"/>
          </a:xfrm>
          <a:prstGeom prst="rect">
            <a:avLst/>
          </a:prstGeom>
          <a:noFill/>
          <a:ln w="9525" cap="flat" cmpd="sng">
            <a:solidFill>
              <a:schemeClr val="accent6"/>
            </a:solidFill>
            <a:prstDash val="solid"/>
            <a:round/>
            <a:headEnd type="none" w="sm" len="sm"/>
            <a:tailEnd type="none" w="sm" len="sm"/>
          </a:ln>
        </p:spPr>
      </p:pic>
      <p:pic>
        <p:nvPicPr>
          <p:cNvPr id="7" name="Google Shape;148;p8" descr="rapid_rehousing_icon-01.jpg"/>
          <p:cNvPicPr preferRelativeResize="0"/>
          <p:nvPr/>
        </p:nvPicPr>
        <p:blipFill rotWithShape="1">
          <a:blip r:embed="rId5">
            <a:alphaModFix/>
          </a:blip>
          <a:srcRect/>
          <a:stretch/>
        </p:blipFill>
        <p:spPr>
          <a:xfrm>
            <a:off x="4770832" y="2493025"/>
            <a:ext cx="1188720" cy="1188720"/>
          </a:xfrm>
          <a:prstGeom prst="rect">
            <a:avLst/>
          </a:prstGeom>
          <a:noFill/>
          <a:ln>
            <a:noFill/>
          </a:ln>
        </p:spPr>
      </p:pic>
      <p:pic>
        <p:nvPicPr>
          <p:cNvPr id="8" name="Google Shape;152;p8" descr="private_housing_icon-01.jpg"/>
          <p:cNvPicPr preferRelativeResize="0"/>
          <p:nvPr/>
        </p:nvPicPr>
        <p:blipFill rotWithShape="1">
          <a:blip r:embed="rId6">
            <a:alphaModFix/>
          </a:blip>
          <a:srcRect/>
          <a:stretch/>
        </p:blipFill>
        <p:spPr>
          <a:xfrm>
            <a:off x="7225364" y="2476462"/>
            <a:ext cx="1188720" cy="1188720"/>
          </a:xfrm>
          <a:prstGeom prst="rect">
            <a:avLst/>
          </a:prstGeom>
          <a:noFill/>
          <a:ln>
            <a:noFill/>
          </a:ln>
        </p:spPr>
      </p:pic>
      <p:pic>
        <p:nvPicPr>
          <p:cNvPr id="9" name="Google Shape;150;p8" descr="supportive_housing_icon-01.jpg"/>
          <p:cNvPicPr preferRelativeResize="0"/>
          <p:nvPr/>
        </p:nvPicPr>
        <p:blipFill rotWithShape="1">
          <a:blip r:embed="rId7">
            <a:alphaModFix/>
          </a:blip>
          <a:srcRect/>
          <a:stretch/>
        </p:blipFill>
        <p:spPr>
          <a:xfrm>
            <a:off x="4862303" y="4441513"/>
            <a:ext cx="1188720" cy="1188720"/>
          </a:xfrm>
          <a:prstGeom prst="rect">
            <a:avLst/>
          </a:prstGeom>
          <a:noFill/>
          <a:ln>
            <a:noFill/>
          </a:ln>
        </p:spPr>
      </p:pic>
      <p:sp>
        <p:nvSpPr>
          <p:cNvPr id="10" name="Google Shape;175;p9"/>
          <p:cNvSpPr txBox="1"/>
          <p:nvPr/>
        </p:nvSpPr>
        <p:spPr>
          <a:xfrm>
            <a:off x="372716" y="3679521"/>
            <a:ext cx="1247686"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CE Intake</a:t>
            </a:r>
            <a:endParaRPr sz="1200" dirty="0">
              <a:latin typeface="Calibri" panose="020F0502020204030204" pitchFamily="34" charset="0"/>
              <a:cs typeface="Calibri" panose="020F0502020204030204" pitchFamily="34" charset="0"/>
            </a:endParaRPr>
          </a:p>
          <a:p>
            <a:pPr algn="ctr">
              <a:lnSpc>
                <a:spcPct val="90000"/>
              </a:lnSpc>
            </a:pPr>
            <a:r>
              <a:rPr lang="en-US" sz="1200" dirty="0">
                <a:solidFill>
                  <a:schemeClr val="dk1"/>
                </a:solidFill>
                <a:latin typeface="Calibri" panose="020F0502020204030204" pitchFamily="34" charset="0"/>
                <a:cs typeface="Calibri" panose="020F0502020204030204" pitchFamily="34" charset="0"/>
              </a:rPr>
              <a:t>Crisis/Housing Screener</a:t>
            </a:r>
            <a:endParaRPr sz="1200" dirty="0">
              <a:latin typeface="Calibri" panose="020F0502020204030204" pitchFamily="34" charset="0"/>
              <a:cs typeface="Calibri" panose="020F0502020204030204" pitchFamily="34" charset="0"/>
            </a:endParaRPr>
          </a:p>
        </p:txBody>
      </p:sp>
      <p:sp>
        <p:nvSpPr>
          <p:cNvPr id="12" name="Google Shape;177;p9"/>
          <p:cNvSpPr txBox="1"/>
          <p:nvPr/>
        </p:nvSpPr>
        <p:spPr>
          <a:xfrm>
            <a:off x="4668078" y="3726441"/>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accent6"/>
                </a:solidFill>
                <a:latin typeface="Calibri" panose="020F0502020204030204" pitchFamily="34" charset="0"/>
                <a:cs typeface="Calibri" panose="020F0502020204030204" pitchFamily="34" charset="0"/>
              </a:rPr>
              <a:t>Rapid </a:t>
            </a:r>
            <a:endParaRPr sz="1200" dirty="0">
              <a:solidFill>
                <a:schemeClr val="accent6"/>
              </a:solidFill>
              <a:latin typeface="Calibri" panose="020F0502020204030204" pitchFamily="34" charset="0"/>
              <a:cs typeface="Calibri" panose="020F0502020204030204" pitchFamily="34" charset="0"/>
            </a:endParaRPr>
          </a:p>
          <a:p>
            <a:pPr algn="ctr">
              <a:lnSpc>
                <a:spcPct val="90000"/>
              </a:lnSpc>
            </a:pPr>
            <a:r>
              <a:rPr lang="en-US" sz="1200" b="1" dirty="0">
                <a:solidFill>
                  <a:schemeClr val="accent6"/>
                </a:solidFill>
                <a:latin typeface="Calibri" panose="020F0502020204030204" pitchFamily="34" charset="0"/>
                <a:cs typeface="Calibri" panose="020F0502020204030204" pitchFamily="34" charset="0"/>
              </a:rPr>
              <a:t>Re-Housing</a:t>
            </a:r>
            <a:endParaRPr sz="1200" dirty="0">
              <a:solidFill>
                <a:schemeClr val="accent6"/>
              </a:solidFill>
              <a:latin typeface="Calibri" panose="020F0502020204030204" pitchFamily="34" charset="0"/>
              <a:cs typeface="Calibri" panose="020F0502020204030204" pitchFamily="34" charset="0"/>
            </a:endParaRPr>
          </a:p>
        </p:txBody>
      </p:sp>
      <p:sp>
        <p:nvSpPr>
          <p:cNvPr id="13" name="Google Shape;181;p9"/>
          <p:cNvSpPr txBox="1"/>
          <p:nvPr/>
        </p:nvSpPr>
        <p:spPr>
          <a:xfrm>
            <a:off x="6984347" y="3755866"/>
            <a:ext cx="1004606" cy="401618"/>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Permanent Housing</a:t>
            </a:r>
            <a:endParaRPr sz="1200" dirty="0">
              <a:latin typeface="Calibri" panose="020F0502020204030204" pitchFamily="34" charset="0"/>
              <a:cs typeface="Calibri" panose="020F0502020204030204" pitchFamily="34" charset="0"/>
            </a:endParaRPr>
          </a:p>
        </p:txBody>
      </p:sp>
      <p:sp>
        <p:nvSpPr>
          <p:cNvPr id="14" name="Google Shape;179;p9"/>
          <p:cNvSpPr txBox="1"/>
          <p:nvPr/>
        </p:nvSpPr>
        <p:spPr>
          <a:xfrm>
            <a:off x="5031707" y="5732459"/>
            <a:ext cx="849912" cy="567817"/>
          </a:xfrm>
          <a:prstGeom prst="rect">
            <a:avLst/>
          </a:prstGeom>
          <a:noFill/>
          <a:ln>
            <a:noFill/>
          </a:ln>
        </p:spPr>
        <p:txBody>
          <a:bodyPr spcFirstLastPara="1" wrap="square" lIns="68569" tIns="34275" rIns="68569" bIns="34275" anchor="t" anchorCtr="0">
            <a:spAutoFit/>
          </a:bodyPr>
          <a:lstStyle/>
          <a:p>
            <a:pPr algn="ctr">
              <a:lnSpc>
                <a:spcPct val="90000"/>
              </a:lnSpc>
            </a:pPr>
            <a:r>
              <a:rPr lang="en-US" sz="1200" b="1" dirty="0">
                <a:solidFill>
                  <a:schemeClr val="accent2"/>
                </a:solidFill>
                <a:latin typeface="Calibri" panose="020F0502020204030204" pitchFamily="34" charset="0"/>
                <a:cs typeface="Calibri" panose="020F0502020204030204" pitchFamily="34" charset="0"/>
              </a:rPr>
              <a:t>Permanent Supportive Housing</a:t>
            </a:r>
            <a:endParaRPr sz="1200" dirty="0">
              <a:solidFill>
                <a:schemeClr val="accent2"/>
              </a:solidFill>
              <a:latin typeface="Calibri" panose="020F0502020204030204" pitchFamily="34" charset="0"/>
              <a:cs typeface="Calibri" panose="020F0502020204030204" pitchFamily="34" charset="0"/>
            </a:endParaRPr>
          </a:p>
        </p:txBody>
      </p:sp>
      <p:sp>
        <p:nvSpPr>
          <p:cNvPr id="15" name="Right Arrow 14"/>
          <p:cNvSpPr/>
          <p:nvPr/>
        </p:nvSpPr>
        <p:spPr>
          <a:xfrm>
            <a:off x="1946422" y="3080084"/>
            <a:ext cx="481263" cy="240632"/>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4088511" y="3080084"/>
            <a:ext cx="481263" cy="240632"/>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ent-Up Arrow 16"/>
          <p:cNvSpPr/>
          <p:nvPr/>
        </p:nvSpPr>
        <p:spPr>
          <a:xfrm rot="5400000">
            <a:off x="3152702" y="3897486"/>
            <a:ext cx="1351129" cy="1483017"/>
          </a:xfrm>
          <a:prstGeom prst="bentUpArrow">
            <a:avLst>
              <a:gd name="adj1" fmla="val 25000"/>
              <a:gd name="adj2" fmla="val 17591"/>
              <a:gd name="adj3" fmla="val 25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Google Shape;189;p9"/>
          <p:cNvSpPr txBox="1"/>
          <p:nvPr/>
        </p:nvSpPr>
        <p:spPr>
          <a:xfrm>
            <a:off x="2788198" y="3679521"/>
            <a:ext cx="884810" cy="567817"/>
          </a:xfrm>
          <a:prstGeom prst="rect">
            <a:avLst/>
          </a:prstGeom>
          <a:solidFill>
            <a:schemeClr val="lt1"/>
          </a:solidFill>
          <a:ln>
            <a:noFill/>
          </a:ln>
        </p:spPr>
        <p:txBody>
          <a:bodyPr spcFirstLastPara="1" wrap="square" lIns="68569" tIns="34275" rIns="68569" bIns="34275" anchor="t" anchorCtr="0">
            <a:spAutoFit/>
          </a:bodyPr>
          <a:lstStyle/>
          <a:p>
            <a:pPr algn="ctr">
              <a:lnSpc>
                <a:spcPct val="90000"/>
              </a:lnSpc>
            </a:pPr>
            <a:r>
              <a:rPr lang="en-US" sz="1200" b="1" dirty="0">
                <a:solidFill>
                  <a:schemeClr val="dk1"/>
                </a:solidFill>
                <a:latin typeface="Calibri" panose="020F0502020204030204" pitchFamily="34" charset="0"/>
                <a:cs typeface="Calibri" panose="020F0502020204030204" pitchFamily="34" charset="0"/>
              </a:rPr>
              <a:t>Short-term Crisis Housing</a:t>
            </a:r>
            <a:endParaRPr sz="1200" dirty="0">
              <a:latin typeface="Calibri" panose="020F0502020204030204" pitchFamily="34" charset="0"/>
              <a:cs typeface="Calibri" panose="020F0502020204030204" pitchFamily="34" charset="0"/>
            </a:endParaRPr>
          </a:p>
        </p:txBody>
      </p:sp>
      <p:sp>
        <p:nvSpPr>
          <p:cNvPr id="18" name="Bent-Up Arrow 17"/>
          <p:cNvSpPr/>
          <p:nvPr/>
        </p:nvSpPr>
        <p:spPr>
          <a:xfrm>
            <a:off x="6346457" y="4233751"/>
            <a:ext cx="1351129" cy="1006994"/>
          </a:xfrm>
          <a:prstGeom prst="bentUpArrow">
            <a:avLst>
              <a:gd name="adj1" fmla="val 25000"/>
              <a:gd name="adj2" fmla="val 17591"/>
              <a:gd name="adj3" fmla="val 25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9" name="Right Arrow 18"/>
          <p:cNvSpPr/>
          <p:nvPr/>
        </p:nvSpPr>
        <p:spPr>
          <a:xfrm>
            <a:off x="6174880" y="3066376"/>
            <a:ext cx="882496" cy="25434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5400000">
            <a:off x="5397674" y="3890033"/>
            <a:ext cx="481263" cy="240632"/>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104599" y="2308060"/>
            <a:ext cx="823737" cy="646331"/>
          </a:xfrm>
          <a:prstGeom prst="rect">
            <a:avLst/>
          </a:prstGeom>
          <a:noFill/>
        </p:spPr>
        <p:txBody>
          <a:bodyPr wrap="square" rtlCol="0">
            <a:spAutoFit/>
          </a:bodyPr>
          <a:lstStyle/>
          <a:p>
            <a:r>
              <a:rPr lang="en-US" sz="1200" dirty="0" smtClean="0">
                <a:latin typeface="Calibri" panose="020F0502020204030204" pitchFamily="34" charset="0"/>
                <a:cs typeface="Calibri" panose="020F0502020204030204" pitchFamily="34" charset="0"/>
              </a:rPr>
              <a:t>74% </a:t>
            </a:r>
            <a:r>
              <a:rPr lang="en-US" sz="1200" dirty="0">
                <a:latin typeface="Calibri" panose="020F0502020204030204" pitchFamily="34" charset="0"/>
                <a:cs typeface="Calibri" panose="020F0502020204030204" pitchFamily="34" charset="0"/>
              </a:rPr>
              <a:t>exit from RRH to PH</a:t>
            </a:r>
          </a:p>
        </p:txBody>
      </p:sp>
    </p:spTree>
    <p:extLst>
      <p:ext uri="{BB962C8B-B14F-4D97-AF65-F5344CB8AC3E}">
        <p14:creationId xmlns:p14="http://schemas.microsoft.com/office/powerpoint/2010/main" val="14936374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Activity: Let’s Define the Pathways</a:t>
            </a:r>
          </a:p>
        </p:txBody>
      </p:sp>
      <p:sp>
        <p:nvSpPr>
          <p:cNvPr id="3" name="Text Placeholder 2"/>
          <p:cNvSpPr>
            <a:spLocks noGrp="1"/>
          </p:cNvSpPr>
          <p:nvPr>
            <p:ph type="body" idx="1"/>
          </p:nvPr>
        </p:nvSpPr>
        <p:spPr>
          <a:xfrm>
            <a:off x="628650" y="1179941"/>
            <a:ext cx="7886700" cy="4863978"/>
          </a:xfrm>
        </p:spPr>
        <p:txBody>
          <a:bodyPr/>
          <a:lstStyle/>
          <a:p>
            <a:pPr fontAlgn="base"/>
            <a:r>
              <a:rPr lang="en-US" dirty="0"/>
              <a:t>Take 20 minutes in your group to chart out a system map with all the pathways you would like to create in your ideal system</a:t>
            </a:r>
          </a:p>
          <a:p>
            <a:pPr fontAlgn="base"/>
            <a:r>
              <a:rPr lang="en-US" dirty="0"/>
              <a:t>Remember:</a:t>
            </a:r>
          </a:p>
          <a:p>
            <a:pPr lvl="1" fontAlgn="base"/>
            <a:r>
              <a:rPr lang="en-US" dirty="0"/>
              <a:t>All pathways start at Coordinated Entry and move towards permanent housing (the final destination)</a:t>
            </a:r>
          </a:p>
          <a:p>
            <a:pPr lvl="1" fontAlgn="base"/>
            <a:r>
              <a:rPr lang="en-US" dirty="0"/>
              <a:t>You can create pathways that move from coordinated entry directly to housing interventions without crisis housing (think about youth who are not homelessness but are “at-risk”)</a:t>
            </a:r>
          </a:p>
          <a:p>
            <a:pPr lvl="1" fontAlgn="base"/>
            <a:r>
              <a:rPr lang="en-US" dirty="0"/>
              <a:t>You can create pathways with new interventions that </a:t>
            </a:r>
            <a:r>
              <a:rPr lang="en-US" dirty="0" smtClean="0"/>
              <a:t>Hampden County </a:t>
            </a:r>
            <a:r>
              <a:rPr lang="en-US" dirty="0"/>
              <a:t>does not currently have</a:t>
            </a:r>
          </a:p>
          <a:p>
            <a:pPr lvl="1" fontAlgn="base"/>
            <a:r>
              <a:rPr lang="en-US" dirty="0"/>
              <a:t>You can include mainstream housing programs like vouchers, public housing in your pathways - call these Permanent Housing</a:t>
            </a:r>
          </a:p>
          <a:p>
            <a:pPr fontAlgn="base"/>
            <a:r>
              <a:rPr lang="en-US" dirty="0"/>
              <a:t>At the end, we’ll report out and come up with our agreed upon group of pathways</a:t>
            </a:r>
          </a:p>
          <a:p>
            <a:pPr marL="127000" indent="0">
              <a:buNone/>
            </a:pPr>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39418836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 Assumptions</a:t>
            </a:r>
          </a:p>
        </p:txBody>
      </p:sp>
      <p:sp>
        <p:nvSpPr>
          <p:cNvPr id="3" name="Text Placeholder 2"/>
          <p:cNvSpPr>
            <a:spLocks noGrp="1"/>
          </p:cNvSpPr>
          <p:nvPr>
            <p:ph type="body" idx="1"/>
          </p:nvPr>
        </p:nvSpPr>
        <p:spPr>
          <a:xfrm>
            <a:off x="628650" y="1179941"/>
            <a:ext cx="7886700" cy="4863978"/>
          </a:xfrm>
        </p:spPr>
        <p:txBody>
          <a:bodyPr/>
          <a:lstStyle/>
          <a:p>
            <a:pPr marL="127000" indent="0">
              <a:buNone/>
            </a:pPr>
            <a:r>
              <a:rPr lang="en-US" b="1" dirty="0"/>
              <a:t>Proportion Assumptions are the percentage of the total amount of young people experiencing homelessness annually that will successfully move through each pathway</a:t>
            </a:r>
            <a:endParaRPr lang="en-US" dirty="0"/>
          </a:p>
          <a:p>
            <a:r>
              <a:rPr lang="en-US" u="sng" dirty="0"/>
              <a:t>As you create the proportion assumptions, remember:</a:t>
            </a:r>
            <a:endParaRPr lang="en-US" dirty="0"/>
          </a:p>
          <a:p>
            <a:pPr lvl="1" fontAlgn="base"/>
            <a:r>
              <a:rPr lang="en-US" dirty="0"/>
              <a:t>Think about the ideal system you are trying to create with the types of interventions that young people will best engage and predict how successful you think the intervention will be.</a:t>
            </a:r>
          </a:p>
          <a:p>
            <a:pPr lvl="1" fontAlgn="base"/>
            <a:r>
              <a:rPr lang="en-US" dirty="0"/>
              <a:t>For example: In the ideal system our diversion intervention will have case management, flexible funding, access to host homes, and so on, therefore we think 40% of young people will be diverted, using </a:t>
            </a:r>
            <a:r>
              <a:rPr lang="en-US" i="1" dirty="0"/>
              <a:t>Pathway 1: Diversion Only </a:t>
            </a:r>
            <a:endParaRPr lang="en-US" dirty="0"/>
          </a:p>
          <a:p>
            <a:pPr lvl="1" fontAlgn="base"/>
            <a:r>
              <a:rPr lang="en-US" dirty="0"/>
              <a:t>Think of the data in front of you and what you know about the system currently as a starting point not the ending point – in the ideal system you would have a larger variety of options, more robust programing, and therefore better outcomes</a:t>
            </a:r>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Tree>
    <p:extLst>
      <p:ext uri="{BB962C8B-B14F-4D97-AF65-F5344CB8AC3E}">
        <p14:creationId xmlns:p14="http://schemas.microsoft.com/office/powerpoint/2010/main" val="7741905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Determine Proportions in each Pathway</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
        <p:nvSpPr>
          <p:cNvPr id="5" name="TextBox 4"/>
          <p:cNvSpPr txBox="1"/>
          <p:nvPr/>
        </p:nvSpPr>
        <p:spPr>
          <a:xfrm>
            <a:off x="770021" y="1267326"/>
            <a:ext cx="3352800" cy="3785652"/>
          </a:xfrm>
          <a:prstGeom prst="rect">
            <a:avLst/>
          </a:prstGeom>
          <a:noFill/>
        </p:spPr>
        <p:txBody>
          <a:bodyPr wrap="square" rtlCol="0">
            <a:spAutoFit/>
          </a:bodyPr>
          <a:lstStyle/>
          <a:p>
            <a:pPr marL="342900" indent="-342900">
              <a:buAutoNum type="arabicPeriod"/>
            </a:pPr>
            <a:r>
              <a:rPr lang="en-US" sz="2400" dirty="0">
                <a:latin typeface="Calibri" panose="020F0502020204030204" pitchFamily="34" charset="0"/>
                <a:cs typeface="Calibri" panose="020F0502020204030204" pitchFamily="34" charset="0"/>
              </a:rPr>
              <a:t>Using the pathways we brainstormed, assign a percentage of youth who you think will need this pathway.</a:t>
            </a:r>
          </a:p>
          <a:p>
            <a:pPr marL="342900" indent="-342900">
              <a:buAutoNum type="arabicPeriod"/>
            </a:pPr>
            <a:r>
              <a:rPr lang="en-US" sz="2400" dirty="0">
                <a:latin typeface="Calibri" panose="020F0502020204030204" pitchFamily="34" charset="0"/>
                <a:cs typeface="Calibri" panose="020F0502020204030204" pitchFamily="34" charset="0"/>
              </a:rPr>
              <a:t>After 40 minutes, we will all travel to each group’s system for the report out</a:t>
            </a:r>
          </a:p>
        </p:txBody>
      </p:sp>
      <p:pic>
        <p:nvPicPr>
          <p:cNvPr id="3" name="Picture 2"/>
          <p:cNvPicPr>
            <a:picLocks noChangeAspect="1"/>
          </p:cNvPicPr>
          <p:nvPr/>
        </p:nvPicPr>
        <p:blipFill>
          <a:blip r:embed="rId2"/>
          <a:stretch>
            <a:fillRect/>
          </a:stretch>
        </p:blipFill>
        <p:spPr>
          <a:xfrm>
            <a:off x="4592800" y="990338"/>
            <a:ext cx="3730300" cy="4973733"/>
          </a:xfrm>
          <a:prstGeom prst="rect">
            <a:avLst/>
          </a:prstGeom>
        </p:spPr>
      </p:pic>
    </p:spTree>
    <p:extLst>
      <p:ext uri="{BB962C8B-B14F-4D97-AF65-F5344CB8AC3E}">
        <p14:creationId xmlns:p14="http://schemas.microsoft.com/office/powerpoint/2010/main" val="2868688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61e3c98500_0_65"/>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Talk about </a:t>
            </a:r>
            <a:r>
              <a:rPr lang="en-US" dirty="0" smtClean="0"/>
              <a:t>Authentic Youth Collaboration with</a:t>
            </a:r>
            <a:r>
              <a:rPr lang="en-US" dirty="0"/>
              <a:t>….</a:t>
            </a:r>
            <a:endParaRPr dirty="0"/>
          </a:p>
        </p:txBody>
      </p:sp>
      <p:sp>
        <p:nvSpPr>
          <p:cNvPr id="281" name="Google Shape;281;g61e3c98500_0_65"/>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0" lvl="0" indent="0" algn="l" rtl="0">
              <a:lnSpc>
                <a:spcPct val="100000"/>
              </a:lnSpc>
              <a:spcBef>
                <a:spcPts val="400"/>
              </a:spcBef>
              <a:spcAft>
                <a:spcPts val="0"/>
              </a:spcAft>
              <a:buNone/>
            </a:pPr>
            <a:r>
              <a:rPr lang="en-US" sz="2400" b="1" i="1" dirty="0" smtClean="0">
                <a:solidFill>
                  <a:srgbClr val="FF7E79"/>
                </a:solidFill>
                <a:latin typeface="Abadi" panose="020F0502020204030204" pitchFamily="34" charset="0"/>
                <a:cs typeface="Abadi" panose="020F0502020204030204" pitchFamily="34" charset="0"/>
              </a:rPr>
              <a:t>Dana White</a:t>
            </a:r>
            <a:endParaRPr lang="en-US" sz="2400" b="1" i="1" dirty="0">
              <a:solidFill>
                <a:srgbClr val="FF7E79"/>
              </a:solidFill>
              <a:latin typeface="Abadi" panose="020F0502020204030204" pitchFamily="34" charset="0"/>
              <a:cs typeface="Abadi" panose="020F0502020204030204" pitchFamily="34" charset="0"/>
            </a:endParaRPr>
          </a:p>
          <a:p>
            <a:pPr marL="0" lvl="0" indent="0" algn="l" rtl="0">
              <a:lnSpc>
                <a:spcPct val="100000"/>
              </a:lnSpc>
              <a:spcBef>
                <a:spcPts val="400"/>
              </a:spcBef>
              <a:spcAft>
                <a:spcPts val="0"/>
              </a:spcAft>
              <a:buNone/>
            </a:pPr>
            <a:r>
              <a:rPr lang="en-US" sz="2400" b="1" i="1" dirty="0" smtClean="0">
                <a:solidFill>
                  <a:srgbClr val="FF7E79"/>
                </a:solidFill>
                <a:latin typeface="Abadi" panose="020F0502020204030204" pitchFamily="34" charset="0"/>
                <a:cs typeface="Abadi" panose="020F0502020204030204" pitchFamily="34" charset="0"/>
              </a:rPr>
              <a:t>Program </a:t>
            </a:r>
            <a:r>
              <a:rPr lang="en-US" sz="2400" b="1" i="1" dirty="0">
                <a:solidFill>
                  <a:srgbClr val="FF7E79"/>
                </a:solidFill>
                <a:latin typeface="Abadi" panose="020F0502020204030204" pitchFamily="34" charset="0"/>
                <a:cs typeface="Abadi" panose="020F0502020204030204" pitchFamily="34" charset="0"/>
              </a:rPr>
              <a:t>Officer &amp;</a:t>
            </a:r>
          </a:p>
          <a:p>
            <a:pPr marL="0" lvl="0" indent="0" algn="l" rtl="0">
              <a:lnSpc>
                <a:spcPct val="100000"/>
              </a:lnSpc>
              <a:spcBef>
                <a:spcPts val="400"/>
              </a:spcBef>
              <a:spcAft>
                <a:spcPts val="0"/>
              </a:spcAft>
              <a:buNone/>
            </a:pPr>
            <a:r>
              <a:rPr lang="en-US" sz="2400" b="1" i="1" dirty="0">
                <a:solidFill>
                  <a:srgbClr val="FF7E79"/>
                </a:solidFill>
                <a:latin typeface="Abadi" panose="020F0502020204030204" pitchFamily="34" charset="0"/>
                <a:cs typeface="Abadi" panose="020F0502020204030204" pitchFamily="34" charset="0"/>
              </a:rPr>
              <a:t>Youth Collaboration TA Provider</a:t>
            </a:r>
            <a:endParaRPr sz="2400" b="1" i="1" dirty="0">
              <a:solidFill>
                <a:srgbClr val="FF7E79"/>
              </a:solidFill>
              <a:latin typeface="Abadi" panose="020F0502020204030204" pitchFamily="34" charset="0"/>
              <a:cs typeface="Abadi" panose="020F0502020204030204" pitchFamily="34" charset="0"/>
            </a:endParaRPr>
          </a:p>
        </p:txBody>
      </p:sp>
      <p:sp>
        <p:nvSpPr>
          <p:cNvPr id="282" name="Google Shape;282;g61e3c98500_0_65"/>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pic>
        <p:nvPicPr>
          <p:cNvPr id="6" name="Picture 5">
            <a:extLst>
              <a:ext uri="{FF2B5EF4-FFF2-40B4-BE49-F238E27FC236}">
                <a16:creationId xmlns:a16="http://schemas.microsoft.com/office/drawing/2014/main" xmlns="" id="{D75E8AE7-6C56-0B45-B14F-69E5E5F0EA74}"/>
              </a:ext>
            </a:extLst>
          </p:cNvPr>
          <p:cNvPicPr>
            <a:picLocks noChangeAspect="1"/>
          </p:cNvPicPr>
          <p:nvPr/>
        </p:nvPicPr>
        <p:blipFill>
          <a:blip r:embed="rId3"/>
          <a:stretch>
            <a:fillRect/>
          </a:stretch>
        </p:blipFill>
        <p:spPr>
          <a:xfrm>
            <a:off x="0" y="2850705"/>
            <a:ext cx="5128203" cy="2694310"/>
          </a:xfrm>
          <a:prstGeom prst="rect">
            <a:avLst/>
          </a:prstGeom>
        </p:spPr>
      </p:pic>
      <p:pic>
        <p:nvPicPr>
          <p:cNvPr id="2" name="Picture 1"/>
          <p:cNvPicPr>
            <a:picLocks noChangeAspect="1"/>
          </p:cNvPicPr>
          <p:nvPr/>
        </p:nvPicPr>
        <p:blipFill>
          <a:blip r:embed="rId4"/>
          <a:stretch>
            <a:fillRect/>
          </a:stretch>
        </p:blipFill>
        <p:spPr>
          <a:xfrm>
            <a:off x="5657850" y="1312985"/>
            <a:ext cx="2857500" cy="28575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61e3c98500_0_95"/>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Next Steps</a:t>
            </a:r>
            <a:endParaRPr dirty="0"/>
          </a:p>
        </p:txBody>
      </p:sp>
      <p:sp>
        <p:nvSpPr>
          <p:cNvPr id="332" name="Google Shape;332;g61e3c98500_0_95"/>
          <p:cNvSpPr txBox="1">
            <a:spLocks noGrp="1"/>
          </p:cNvSpPr>
          <p:nvPr>
            <p:ph type="body" idx="1"/>
          </p:nvPr>
        </p:nvSpPr>
        <p:spPr>
          <a:xfrm>
            <a:off x="628650" y="1312985"/>
            <a:ext cx="7886700" cy="4863900"/>
          </a:xfrm>
          <a:prstGeom prst="rect">
            <a:avLst/>
          </a:prstGeom>
        </p:spPr>
        <p:txBody>
          <a:bodyPr spcFirstLastPara="1" wrap="square" lIns="91425" tIns="45700" rIns="91425" bIns="45700" anchor="t" anchorCtr="0">
            <a:noAutofit/>
          </a:bodyPr>
          <a:lstStyle/>
          <a:p>
            <a:pPr marL="457200" lvl="0" indent="0" algn="ctr" rtl="0">
              <a:spcBef>
                <a:spcPts val="1000"/>
              </a:spcBef>
              <a:spcAft>
                <a:spcPts val="0"/>
              </a:spcAft>
              <a:buNone/>
            </a:pPr>
            <a:endParaRPr lang="en-US" dirty="0"/>
          </a:p>
          <a:p>
            <a:pPr marL="457200" lvl="0" indent="0" algn="ctr" rtl="0">
              <a:spcBef>
                <a:spcPts val="1000"/>
              </a:spcBef>
              <a:spcAft>
                <a:spcPts val="0"/>
              </a:spcAft>
              <a:buNone/>
            </a:pPr>
            <a:r>
              <a:rPr lang="en-US" sz="3200" b="1" dirty="0">
                <a:solidFill>
                  <a:schemeClr val="accent2">
                    <a:lumMod val="75000"/>
                  </a:schemeClr>
                </a:solidFill>
              </a:rPr>
              <a:t>Next Meeting Scheduled:</a:t>
            </a:r>
          </a:p>
          <a:p>
            <a:pPr marL="457200" lvl="0" indent="0" algn="ctr" rtl="0">
              <a:spcBef>
                <a:spcPts val="1000"/>
              </a:spcBef>
              <a:spcAft>
                <a:spcPts val="0"/>
              </a:spcAft>
              <a:buNone/>
            </a:pPr>
            <a:endParaRPr lang="en-US" sz="3200" dirty="0"/>
          </a:p>
          <a:p>
            <a:pPr marL="457200" lvl="0" indent="0" algn="ctr" rtl="0">
              <a:spcBef>
                <a:spcPts val="1000"/>
              </a:spcBef>
              <a:spcAft>
                <a:spcPts val="0"/>
              </a:spcAft>
              <a:buNone/>
            </a:pPr>
            <a:r>
              <a:rPr lang="en-US" sz="3200" dirty="0" smtClean="0"/>
              <a:t>January 8, 2020</a:t>
            </a:r>
            <a:endParaRPr lang="en-US" sz="3200" dirty="0"/>
          </a:p>
          <a:p>
            <a:pPr marL="457200" lvl="0" indent="0" algn="ctr" rtl="0">
              <a:spcBef>
                <a:spcPts val="1000"/>
              </a:spcBef>
              <a:spcAft>
                <a:spcPts val="0"/>
              </a:spcAft>
              <a:buNone/>
            </a:pPr>
            <a:endParaRPr lang="en-US" dirty="0"/>
          </a:p>
        </p:txBody>
      </p:sp>
      <p:sp>
        <p:nvSpPr>
          <p:cNvPr id="333" name="Google Shape;333;g61e3c98500_0_95"/>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61e3c98500_0_95"/>
          <p:cNvSpPr txBox="1">
            <a:spLocks noGrp="1"/>
          </p:cNvSpPr>
          <p:nvPr>
            <p:ph type="title"/>
          </p:nvPr>
        </p:nvSpPr>
        <p:spPr>
          <a:xfrm>
            <a:off x="628650" y="365127"/>
            <a:ext cx="7886700" cy="50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Closing/Questions</a:t>
            </a:r>
            <a:endParaRPr dirty="0"/>
          </a:p>
        </p:txBody>
      </p:sp>
      <p:sp>
        <p:nvSpPr>
          <p:cNvPr id="333" name="Google Shape;333;g61e3c98500_0_95"/>
          <p:cNvSpPr txBox="1">
            <a:spLocks noGrp="1"/>
          </p:cNvSpPr>
          <p:nvPr>
            <p:ph type="sldNum" idx="12"/>
          </p:nvPr>
        </p:nvSpPr>
        <p:spPr>
          <a:xfrm>
            <a:off x="6457950" y="6356351"/>
            <a:ext cx="2057400" cy="3651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pic>
        <p:nvPicPr>
          <p:cNvPr id="3" name="Picture 2"/>
          <p:cNvPicPr>
            <a:picLocks noChangeAspect="1"/>
          </p:cNvPicPr>
          <p:nvPr/>
        </p:nvPicPr>
        <p:blipFill>
          <a:blip r:embed="rId3"/>
          <a:stretch>
            <a:fillRect/>
          </a:stretch>
        </p:blipFill>
        <p:spPr>
          <a:xfrm>
            <a:off x="1764631" y="1876925"/>
            <a:ext cx="5871104" cy="2871537"/>
          </a:xfrm>
          <a:prstGeom prst="rect">
            <a:avLst/>
          </a:prstGeom>
        </p:spPr>
      </p:pic>
    </p:spTree>
    <p:extLst>
      <p:ext uri="{BB962C8B-B14F-4D97-AF65-F5344CB8AC3E}">
        <p14:creationId xmlns:p14="http://schemas.microsoft.com/office/powerpoint/2010/main" val="1414297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3366</TotalTime>
  <Words>1763</Words>
  <Application>Microsoft Office PowerPoint</Application>
  <PresentationFormat>On-screen Show (4:3)</PresentationFormat>
  <Paragraphs>270</Paragraphs>
  <Slides>35</Slides>
  <Notes>25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Youth Homelessness Demonstration Program (YHDP) On-Site Meeting</vt:lpstr>
      <vt:lpstr>Welcome and Introductions</vt:lpstr>
      <vt:lpstr>Today’s Agenda</vt:lpstr>
      <vt:lpstr>YHDP Key Requirements – A Recap</vt:lpstr>
      <vt:lpstr>Coordinated Community Plan (CCP) Requirements </vt:lpstr>
      <vt:lpstr>YHDP Timeline</vt:lpstr>
      <vt:lpstr>YHDP Decision Making Structures </vt:lpstr>
      <vt:lpstr>Coordinated Community Plan Requirements</vt:lpstr>
      <vt:lpstr>HUD’s Expectations of Governance and Decision Making</vt:lpstr>
      <vt:lpstr>Youth Action Board (YAB) Role in YHDP Governance</vt:lpstr>
      <vt:lpstr>Proposed Org Chart</vt:lpstr>
      <vt:lpstr>How Content of the Plan will be Decided</vt:lpstr>
      <vt:lpstr>Debuting Your Shared Vision!</vt:lpstr>
      <vt:lpstr>Guiding Principles</vt:lpstr>
      <vt:lpstr>Data Walk</vt:lpstr>
      <vt:lpstr>Hampden County 18-24 System Mapping</vt:lpstr>
      <vt:lpstr>Today’s Goals</vt:lpstr>
      <vt:lpstr>Program Models in the Homeless/Crisis Response System</vt:lpstr>
      <vt:lpstr>“Front Porch” Services</vt:lpstr>
      <vt:lpstr>Crisis Housing</vt:lpstr>
      <vt:lpstr>Medium-term Housing</vt:lpstr>
      <vt:lpstr>Long-term Housing</vt:lpstr>
      <vt:lpstr>What’s the difference between diversion and self-resolving?</vt:lpstr>
      <vt:lpstr>Lunch!</vt:lpstr>
      <vt:lpstr>Pathways Exploration</vt:lpstr>
      <vt:lpstr>Defining Pathways</vt:lpstr>
      <vt:lpstr>At Coordinated Entry, who needs immediate housing and who has other options?</vt:lpstr>
      <vt:lpstr>From Crisis Housing, who can return directly to Permanent Housing and who needs more assistance?</vt:lpstr>
      <vt:lpstr>From Rapid Re-Housing, who can maintain housing on their own and who needs permanent supports?</vt:lpstr>
      <vt:lpstr>Group Activity: Let’s Define the Pathways</vt:lpstr>
      <vt:lpstr>Proportion Assumptions</vt:lpstr>
      <vt:lpstr>Determine Proportions in each Pathway</vt:lpstr>
      <vt:lpstr>Let’s Talk about Authentic Youth Collaboration with….</vt:lpstr>
      <vt:lpstr>Next Steps</vt:lpstr>
      <vt:lpstr>Closing/Questions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Homelessness Demonstration Program (YHDP) Kickoff Meeting</dc:title>
  <dc:creator>Adriana DePalma</dc:creator>
  <cp:lastModifiedBy>McCafferty, Gerry</cp:lastModifiedBy>
  <cp:revision>121</cp:revision>
  <cp:lastPrinted>2019-10-07T02:48:48Z</cp:lastPrinted>
  <dcterms:created xsi:type="dcterms:W3CDTF">2016-04-20T18:36:24Z</dcterms:created>
  <dcterms:modified xsi:type="dcterms:W3CDTF">2019-12-05T16:14:14Z</dcterms:modified>
</cp:coreProperties>
</file>